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6" r:id="rId2"/>
    <p:sldId id="356" r:id="rId3"/>
    <p:sldId id="354" r:id="rId4"/>
    <p:sldId id="345" r:id="rId5"/>
    <p:sldId id="355" r:id="rId6"/>
    <p:sldId id="290" r:id="rId7"/>
    <p:sldId id="362" r:id="rId8"/>
    <p:sldId id="357" r:id="rId9"/>
    <p:sldId id="358" r:id="rId10"/>
    <p:sldId id="377" r:id="rId11"/>
    <p:sldId id="359" r:id="rId12"/>
    <p:sldId id="360" r:id="rId13"/>
    <p:sldId id="363" r:id="rId14"/>
    <p:sldId id="364" r:id="rId15"/>
    <p:sldId id="365" r:id="rId16"/>
    <p:sldId id="366" r:id="rId17"/>
    <p:sldId id="370" r:id="rId18"/>
    <p:sldId id="367" r:id="rId19"/>
    <p:sldId id="368" r:id="rId20"/>
    <p:sldId id="369" r:id="rId21"/>
    <p:sldId id="372" r:id="rId22"/>
    <p:sldId id="378" r:id="rId23"/>
    <p:sldId id="373" r:id="rId24"/>
    <p:sldId id="374" r:id="rId25"/>
    <p:sldId id="375" r:id="rId26"/>
    <p:sldId id="298" r:id="rId27"/>
    <p:sldId id="299" r:id="rId28"/>
    <p:sldId id="300" r:id="rId29"/>
    <p:sldId id="302" r:id="rId30"/>
    <p:sldId id="303" r:id="rId31"/>
    <p:sldId id="334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5767" autoAdjust="0"/>
  </p:normalViewPr>
  <p:slideViewPr>
    <p:cSldViewPr snapToGrid="0">
      <p:cViewPr varScale="1">
        <p:scale>
          <a:sx n="66" d="100"/>
          <a:sy n="66" d="100"/>
        </p:scale>
        <p:origin x="-13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0" tIns="47320" rIns="94640" bIns="4732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0912B40D-281F-4A12-AE4C-E961674A4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4" tIns="47381" rIns="94764" bIns="47381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4" tIns="47381" rIns="94764" bIns="47381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4" tIns="47381" rIns="94764" bIns="47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4" tIns="47381" rIns="94764" bIns="47381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4" tIns="47381" rIns="94764" bIns="47381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0C9EE437-8710-46AA-B436-78F9BC2D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2FA9B-D438-4E56-AD1E-D4273DB3413E}" type="slidenum">
              <a:rPr lang="zh-TW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85E5D-DE83-42A1-A033-D7FF717848A7}" type="slidenum">
              <a:rPr lang="zh-TW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Contribution is relative to the ASIA queue times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0551E-0954-4330-8A36-BA66587C9734}" type="slidenum">
              <a:rPr lang="zh-TW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37836-312B-4F29-B176-379EDFAD28BA}" type="slidenum">
              <a:rPr lang="zh-TW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Bottleneck is in</a:t>
            </a:r>
            <a:r>
              <a:rPr lang="en-US" altLang="en-US" baseline="0" dirty="0" smtClean="0"/>
              <a:t> an increasing order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2256B-732D-4880-AC17-7A61A9DE1A8C}" type="slidenum">
              <a:rPr lang="zh-TW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Total</a:t>
            </a:r>
            <a:r>
              <a:rPr lang="en-US" altLang="en-US" baseline="0" dirty="0" smtClean="0"/>
              <a:t> actual QT = Total Contribution QT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1AC66A-C738-4FB6-BA52-134907A8D816}" type="slidenum">
              <a:rPr lang="zh-TW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7FE91-7E1C-43B7-801A-C2606317DF0F}" type="slidenum">
              <a:rPr lang="zh-TW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Contribution QTs are longer than the ASIA system QTs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88301E-62C3-49E4-9FC1-3DB6B487C1F6}" type="slidenum">
              <a:rPr lang="zh-TW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Contribution QTs are less than the ASIA system QTs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3705EE-D662-43BB-9D37-ABB5F5ED5548}" type="slidenum">
              <a:rPr lang="zh-TW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Improvement can be started from the furnace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C061FB-5B5D-49E7-B54B-35FC5D76FABD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3C26CA-FFBF-4D09-97BB-AE76091BECCE}" type="slidenum">
              <a:rPr lang="zh-TW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000" b="1" smtClean="0"/>
              <a:t>2</a:t>
            </a:r>
            <a:r>
              <a:rPr lang="en-US" altLang="zh-TW" sz="1000" b="1" baseline="30000" smtClean="0"/>
              <a:t>nd</a:t>
            </a:r>
            <a:r>
              <a:rPr lang="en-US" altLang="zh-TW" sz="1000" b="1" smtClean="0"/>
              <a:t> QT in ASIA system =&gt; Upper bound (by observation) </a:t>
            </a:r>
          </a:p>
          <a:p>
            <a:r>
              <a:rPr lang="en-US" altLang="zh-TW" sz="1000" b="1" smtClean="0"/>
              <a:t>2</a:t>
            </a:r>
            <a:r>
              <a:rPr lang="en-US" altLang="zh-TW" sz="1000" b="1" baseline="30000" smtClean="0"/>
              <a:t>nd</a:t>
            </a:r>
            <a:r>
              <a:rPr lang="en-US" altLang="zh-TW" sz="1000" b="1" smtClean="0"/>
              <a:t> QT in fully coupled system =&gt; Lower bound</a:t>
            </a:r>
            <a:endParaRPr lang="en-US" altLang="en-US" sz="1000" b="1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856FF6-C3B4-4BDD-BE16-72E603A593B8}" type="slidenum">
              <a:rPr lang="zh-TW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DB5E5-740F-4190-AA0D-55C329F05697}" type="slidenum">
              <a:rPr lang="zh-TW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Single player</a:t>
            </a:r>
            <a:r>
              <a:rPr lang="en-US" altLang="en-US" baseline="0" dirty="0" smtClean="0"/>
              <a:t> (Bale) vs. his performance in a team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CC9266-1236-46D9-A575-E846C43F7874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091AE2-F60C-4A2E-B1D3-2A6F1702A717}" type="slidenum">
              <a:rPr lang="zh-TW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783866-A9AA-4119-A086-1C61DC5550CD}" type="slidenum">
              <a:rPr lang="zh-TW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5445E-7E25-43A8-9B57-A617A96A7B25}" type="slidenum">
              <a:rPr lang="zh-TW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67A6A-6F13-437B-B84C-8CBF5F40AAB6}" type="slidenum">
              <a:rPr lang="zh-TW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85E5D-DE83-42A1-A033-D7FF717848A7}" type="slidenum">
              <a:rPr lang="zh-TW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1935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726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68CD-82EB-4791-AC28-D3660305D2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45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C4C2-7255-40E6-91E9-2B227571D3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58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5ED1-163D-4730-8BE3-63D1B79A9E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35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9" y="31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0176-68DD-480D-AB38-B2E4AB050D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1024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9" y="31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343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343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248400"/>
            <a:ext cx="5207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5402-95F6-422C-90F2-1616D0205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4727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9" y="31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343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343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C417-1628-4230-95CC-5F0C7729EF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8613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645E-C832-4992-B596-05187534FE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63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DB2B-97BD-49E3-A9E9-69D9D70B53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74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87F-FECE-423E-92CE-15BA011281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5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DA9B-E999-4FD8-BA66-8D38DB35E2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65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4F41-6370-4D14-A770-C976447F8F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46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7652-C6FC-4747-9A39-CA9A16A6D8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6882-A119-4AAA-A46E-F9B29F1BE6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81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B3D4-1327-4931-B3C0-80A7003F95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6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PT Template Pg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3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7459FB72-0B82-4458-8663-BA6179D111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ristiano%20Ronaldo%20&amp;%20Karim%20Benzema%20_%20The%20Best%20Duo%202014%20-2015%20__HD_cut.av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ristiano%20Ronaldo%20Angry%20at%20Gareth%20Bale%20on%204%20occasions_cut.avi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e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6.wmf"/><Relationship Id="rId3" Type="http://schemas.openxmlformats.org/officeDocument/2006/relationships/image" Target="../media/image57.e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oleObject" Target="../embeddings/oleObject34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1.png"/><Relationship Id="rId4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5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C8C428-57C5-4234-8461-E6BCF1DFBE0B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The Best Duo 2014 - 2015</a:t>
            </a:r>
          </a:p>
        </p:txBody>
      </p:sp>
      <p:pic>
        <p:nvPicPr>
          <p:cNvPr id="2" name="Cristiano Ronaldo &amp; Karim Benzema _ The Best Duo 2014 -2015 __HD_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dirty="0" smtClean="0">
                <a:ea typeface="新細明體" pitchFamily="18" charset="-120"/>
              </a:rPr>
              <a:t>Contribution Queue Time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901" y="1281012"/>
            <a:ext cx="8804275" cy="4800600"/>
          </a:xfrm>
          <a:noFill/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Conservation of queue time</a:t>
            </a:r>
          </a:p>
          <a:p>
            <a:pPr lvl="2"/>
            <a:endParaRPr lang="en-US" altLang="zh-TW" dirty="0" smtClean="0">
              <a:ea typeface="新細明體" pitchFamily="18" charset="-120"/>
            </a:endParaRPr>
          </a:p>
          <a:p>
            <a:pPr lvl="3"/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Contribution is relative to the ASIA queue times</a:t>
            </a:r>
            <a:endParaRPr lang="en-US" altLang="zh-TW" i="1" dirty="0">
              <a:ea typeface="新細明體" pitchFamily="18" charset="-120"/>
            </a:endParaRPr>
          </a:p>
          <a:p>
            <a:pPr lvl="3"/>
            <a:endParaRPr lang="en-US" altLang="zh-TW" i="1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Computation of Contribution Factor</a:t>
            </a:r>
          </a:p>
          <a:p>
            <a:pPr lvl="1"/>
            <a:endParaRPr lang="en-US" altLang="zh-TW" i="1" dirty="0" smtClean="0">
              <a:ea typeface="新細明體" pitchFamily="18" charset="-120"/>
            </a:endParaRPr>
          </a:p>
          <a:p>
            <a:pPr lvl="1"/>
            <a:endParaRPr lang="en-US" altLang="zh-TW" i="1" dirty="0" smtClean="0">
              <a:ea typeface="新細明體" pitchFamily="18" charset="-120"/>
            </a:endParaRPr>
          </a:p>
          <a:p>
            <a:pPr lvl="1"/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B2F7DB-FC53-4948-9244-ED98E4679EEA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/>
          <a:stretch/>
        </p:blipFill>
        <p:spPr bwMode="auto">
          <a:xfrm>
            <a:off x="2550712" y="1848839"/>
            <a:ext cx="3330341" cy="5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6" y="3841072"/>
            <a:ext cx="8010464" cy="18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62392" y="1848839"/>
            <a:ext cx="558265" cy="55772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350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Dependence in Tandem Queues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</p:spPr>
        <p:txBody>
          <a:bodyPr/>
          <a:lstStyle/>
          <a:p>
            <a:pPr>
              <a:defRPr/>
            </a:pPr>
            <a:r>
              <a:rPr lang="en-US" altLang="zh-TW" sz="2400" dirty="0" err="1" smtClean="0">
                <a:ea typeface="新細明體" pitchFamily="18" charset="-120"/>
              </a:rPr>
              <a:t>Uni</a:t>
            </a:r>
            <a:r>
              <a:rPr lang="en-US" altLang="zh-TW" sz="2400" dirty="0" smtClean="0">
                <a:ea typeface="新細明體" pitchFamily="18" charset="-120"/>
              </a:rPr>
              <a:t>-Direction dependence</a:t>
            </a:r>
            <a:endParaRPr lang="en-US" altLang="zh-TW" sz="2400" i="1" dirty="0" smtClean="0">
              <a:ea typeface="新細明體" pitchFamily="18" charset="-120"/>
            </a:endParaRPr>
          </a:p>
          <a:p>
            <a:pPr lvl="1">
              <a:defRPr/>
            </a:pPr>
            <a:r>
              <a:rPr lang="en-US" altLang="zh-TW" sz="2000" dirty="0" smtClean="0">
                <a:ea typeface="新細明體" pitchFamily="18" charset="-120"/>
              </a:rPr>
              <a:t>Decentralized dispatching policy with local information</a:t>
            </a:r>
          </a:p>
          <a:p>
            <a:pPr lvl="1">
              <a:defRPr/>
            </a:pPr>
            <a:r>
              <a:rPr lang="en-SG" altLang="zh-TW" sz="2000" dirty="0" smtClean="0">
                <a:ea typeface="新細明體" pitchFamily="18" charset="-120"/>
              </a:rPr>
              <a:t>The </a:t>
            </a:r>
            <a:r>
              <a:rPr lang="en-SG" altLang="zh-TW" sz="2000" dirty="0">
                <a:ea typeface="新細明體" pitchFamily="18" charset="-120"/>
              </a:rPr>
              <a:t>states of downstream stations have no impact on the dispatching decisions </a:t>
            </a:r>
            <a:r>
              <a:rPr lang="en-SG" altLang="zh-TW" sz="2000" dirty="0" smtClean="0">
                <a:ea typeface="新細明體" pitchFamily="18" charset="-120"/>
              </a:rPr>
              <a:t>of </a:t>
            </a:r>
            <a:r>
              <a:rPr lang="en-SG" altLang="zh-TW" sz="2000" dirty="0">
                <a:ea typeface="新細明體" pitchFamily="18" charset="-120"/>
              </a:rPr>
              <a:t>the upstream </a:t>
            </a:r>
            <a:r>
              <a:rPr lang="en-SG" altLang="zh-TW" sz="2000" dirty="0" smtClean="0">
                <a:ea typeface="新細明體" pitchFamily="18" charset="-120"/>
              </a:rPr>
              <a:t>stations.</a:t>
            </a:r>
          </a:p>
          <a:p>
            <a:pPr>
              <a:defRPr/>
            </a:pPr>
            <a:endParaRPr lang="en-SG" altLang="zh-TW" sz="2400" dirty="0">
              <a:ea typeface="新細明體" pitchFamily="18" charset="-120"/>
            </a:endParaRPr>
          </a:p>
          <a:p>
            <a:pPr marL="57150" indent="0">
              <a:buFontTx/>
              <a:buNone/>
              <a:defRPr/>
            </a:pPr>
            <a:endParaRPr lang="en-SG" altLang="zh-TW" sz="2400" dirty="0" smtClean="0">
              <a:ea typeface="新細明體" pitchFamily="18" charset="-120"/>
            </a:endParaRPr>
          </a:p>
          <a:p>
            <a:pPr marL="857250" lvl="2" indent="0">
              <a:buFontTx/>
              <a:buNone/>
              <a:defRPr/>
            </a:pPr>
            <a:endParaRPr lang="en-SG" altLang="zh-TW" sz="1600" dirty="0" smtClean="0"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dirty="0" smtClean="0">
                <a:ea typeface="新細明體" pitchFamily="18" charset="-120"/>
              </a:rPr>
              <a:t>Diffusion vs. Blocking</a:t>
            </a:r>
          </a:p>
          <a:p>
            <a:pPr lvl="1">
              <a:defRPr/>
            </a:pPr>
            <a:r>
              <a:rPr lang="en-US" altLang="zh-TW" sz="2000" dirty="0" smtClean="0">
                <a:ea typeface="新細明體" pitchFamily="18" charset="-120"/>
              </a:rPr>
              <a:t>Diffusion: actual queue time increases due to the upstream stations.</a:t>
            </a:r>
          </a:p>
          <a:p>
            <a:pPr lvl="1">
              <a:defRPr/>
            </a:pPr>
            <a:r>
              <a:rPr lang="en-US" altLang="zh-TW" sz="2000" dirty="0" smtClean="0">
                <a:ea typeface="新細明體" pitchFamily="18" charset="-120"/>
              </a:rPr>
              <a:t>Blocking: actual queue time decreases due to the </a:t>
            </a:r>
            <a:r>
              <a:rPr lang="en-US" altLang="zh-TW" sz="2000" dirty="0">
                <a:ea typeface="新細明體" pitchFamily="18" charset="-120"/>
              </a:rPr>
              <a:t>upstream </a:t>
            </a:r>
            <a:r>
              <a:rPr lang="en-US" altLang="zh-TW" sz="2000" dirty="0" smtClean="0">
                <a:ea typeface="新細明體" pitchFamily="18" charset="-120"/>
              </a:rPr>
              <a:t>stations.</a:t>
            </a:r>
          </a:p>
          <a:p>
            <a:pPr lvl="1">
              <a:defRPr/>
            </a:pPr>
            <a:r>
              <a:rPr lang="en-US" altLang="zh-TW" sz="2000" dirty="0" smtClean="0">
                <a:ea typeface="新細明體" pitchFamily="18" charset="-120"/>
              </a:rPr>
              <a:t>Quantified through contribution queue time…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CCB30E-207C-417B-866B-4B97B1867EE1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622300" y="2974975"/>
            <a:ext cx="7596188" cy="644525"/>
            <a:chOff x="408726" y="1930020"/>
            <a:chExt cx="7596187" cy="644515"/>
          </a:xfrm>
        </p:grpSpPr>
        <p:sp>
          <p:nvSpPr>
            <p:cNvPr id="13318" name="Line 177"/>
            <p:cNvSpPr>
              <a:spLocks noChangeShapeType="1"/>
            </p:cNvSpPr>
            <p:nvPr/>
          </p:nvSpPr>
          <p:spPr bwMode="auto">
            <a:xfrm>
              <a:off x="408726" y="2345960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19" name="Line 178"/>
            <p:cNvSpPr>
              <a:spLocks noChangeShapeType="1"/>
            </p:cNvSpPr>
            <p:nvPr/>
          </p:nvSpPr>
          <p:spPr bwMode="auto">
            <a:xfrm>
              <a:off x="1234226" y="21157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0" name="Line 179"/>
            <p:cNvSpPr>
              <a:spLocks noChangeShapeType="1"/>
            </p:cNvSpPr>
            <p:nvPr/>
          </p:nvSpPr>
          <p:spPr bwMode="auto">
            <a:xfrm>
              <a:off x="15739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1" name="Line 180"/>
            <p:cNvSpPr>
              <a:spLocks noChangeShapeType="1"/>
            </p:cNvSpPr>
            <p:nvPr/>
          </p:nvSpPr>
          <p:spPr bwMode="auto">
            <a:xfrm>
              <a:off x="1234226" y="2499931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2" name="Line 181"/>
            <p:cNvSpPr>
              <a:spLocks noChangeShapeType="1"/>
            </p:cNvSpPr>
            <p:nvPr/>
          </p:nvSpPr>
          <p:spPr bwMode="auto">
            <a:xfrm>
              <a:off x="14596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3" name="Line 182"/>
            <p:cNvSpPr>
              <a:spLocks noChangeShapeType="1"/>
            </p:cNvSpPr>
            <p:nvPr/>
          </p:nvSpPr>
          <p:spPr bwMode="auto">
            <a:xfrm>
              <a:off x="1346939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4" name="Oval 183"/>
            <p:cNvSpPr>
              <a:spLocks noChangeArrowheads="1"/>
            </p:cNvSpPr>
            <p:nvPr/>
          </p:nvSpPr>
          <p:spPr bwMode="auto">
            <a:xfrm>
              <a:off x="1686664" y="2041193"/>
              <a:ext cx="527050" cy="5333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3325" name="Text Box 184"/>
            <p:cNvSpPr txBox="1">
              <a:spLocks noChangeArrowheads="1"/>
            </p:cNvSpPr>
            <p:nvPr/>
          </p:nvSpPr>
          <p:spPr bwMode="auto">
            <a:xfrm>
              <a:off x="653876" y="1930020"/>
              <a:ext cx="389850" cy="40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2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3326" name="Line 225"/>
            <p:cNvSpPr>
              <a:spLocks noChangeShapeType="1"/>
            </p:cNvSpPr>
            <p:nvPr/>
          </p:nvSpPr>
          <p:spPr bwMode="auto">
            <a:xfrm>
              <a:off x="2339126" y="234596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7" name="Line 226"/>
            <p:cNvSpPr>
              <a:spLocks noChangeShapeType="1"/>
            </p:cNvSpPr>
            <p:nvPr/>
          </p:nvSpPr>
          <p:spPr bwMode="auto">
            <a:xfrm>
              <a:off x="2845539" y="21157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8" name="Line 227"/>
            <p:cNvSpPr>
              <a:spLocks noChangeShapeType="1"/>
            </p:cNvSpPr>
            <p:nvPr/>
          </p:nvSpPr>
          <p:spPr bwMode="auto">
            <a:xfrm>
              <a:off x="3185264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29" name="Line 228"/>
            <p:cNvSpPr>
              <a:spLocks noChangeShapeType="1"/>
            </p:cNvSpPr>
            <p:nvPr/>
          </p:nvSpPr>
          <p:spPr bwMode="auto">
            <a:xfrm>
              <a:off x="2845539" y="2499931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0" name="Line 229"/>
            <p:cNvSpPr>
              <a:spLocks noChangeShapeType="1"/>
            </p:cNvSpPr>
            <p:nvPr/>
          </p:nvSpPr>
          <p:spPr bwMode="auto">
            <a:xfrm>
              <a:off x="3070964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1" name="Line 230"/>
            <p:cNvSpPr>
              <a:spLocks noChangeShapeType="1"/>
            </p:cNvSpPr>
            <p:nvPr/>
          </p:nvSpPr>
          <p:spPr bwMode="auto">
            <a:xfrm>
              <a:off x="29582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2" name="Oval 231"/>
            <p:cNvSpPr>
              <a:spLocks noChangeArrowheads="1"/>
            </p:cNvSpPr>
            <p:nvPr/>
          </p:nvSpPr>
          <p:spPr bwMode="auto">
            <a:xfrm>
              <a:off x="3297976" y="2041193"/>
              <a:ext cx="527050" cy="5333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3333" name="Line 266"/>
            <p:cNvSpPr>
              <a:spLocks noChangeShapeType="1"/>
            </p:cNvSpPr>
            <p:nvPr/>
          </p:nvSpPr>
          <p:spPr bwMode="auto">
            <a:xfrm>
              <a:off x="3939326" y="234596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4" name="Line 267"/>
            <p:cNvSpPr>
              <a:spLocks noChangeShapeType="1"/>
            </p:cNvSpPr>
            <p:nvPr/>
          </p:nvSpPr>
          <p:spPr bwMode="auto">
            <a:xfrm>
              <a:off x="4445739" y="21157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5" name="Line 268"/>
            <p:cNvSpPr>
              <a:spLocks noChangeShapeType="1"/>
            </p:cNvSpPr>
            <p:nvPr/>
          </p:nvSpPr>
          <p:spPr bwMode="auto">
            <a:xfrm>
              <a:off x="4785464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6" name="Line 269"/>
            <p:cNvSpPr>
              <a:spLocks noChangeShapeType="1"/>
            </p:cNvSpPr>
            <p:nvPr/>
          </p:nvSpPr>
          <p:spPr bwMode="auto">
            <a:xfrm>
              <a:off x="4445739" y="2499931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7" name="Line 270"/>
            <p:cNvSpPr>
              <a:spLocks noChangeShapeType="1"/>
            </p:cNvSpPr>
            <p:nvPr/>
          </p:nvSpPr>
          <p:spPr bwMode="auto">
            <a:xfrm>
              <a:off x="4671164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8" name="Line 271"/>
            <p:cNvSpPr>
              <a:spLocks noChangeShapeType="1"/>
            </p:cNvSpPr>
            <p:nvPr/>
          </p:nvSpPr>
          <p:spPr bwMode="auto">
            <a:xfrm>
              <a:off x="45584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39" name="Oval 272"/>
            <p:cNvSpPr>
              <a:spLocks noChangeArrowheads="1"/>
            </p:cNvSpPr>
            <p:nvPr/>
          </p:nvSpPr>
          <p:spPr bwMode="auto">
            <a:xfrm>
              <a:off x="4898176" y="2041193"/>
              <a:ext cx="527050" cy="5333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3340" name="Line 274"/>
            <p:cNvSpPr>
              <a:spLocks noChangeShapeType="1"/>
            </p:cNvSpPr>
            <p:nvPr/>
          </p:nvSpPr>
          <p:spPr bwMode="auto">
            <a:xfrm>
              <a:off x="5539526" y="234596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1" name="Line 283"/>
            <p:cNvSpPr>
              <a:spLocks noChangeShapeType="1"/>
            </p:cNvSpPr>
            <p:nvPr/>
          </p:nvSpPr>
          <p:spPr bwMode="auto">
            <a:xfrm>
              <a:off x="6377726" y="21157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2" name="Line 284"/>
            <p:cNvSpPr>
              <a:spLocks noChangeShapeType="1"/>
            </p:cNvSpPr>
            <p:nvPr/>
          </p:nvSpPr>
          <p:spPr bwMode="auto">
            <a:xfrm>
              <a:off x="67174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3" name="Line 285"/>
            <p:cNvSpPr>
              <a:spLocks noChangeShapeType="1"/>
            </p:cNvSpPr>
            <p:nvPr/>
          </p:nvSpPr>
          <p:spPr bwMode="auto">
            <a:xfrm>
              <a:off x="6377726" y="2499931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4" name="Line 286"/>
            <p:cNvSpPr>
              <a:spLocks noChangeShapeType="1"/>
            </p:cNvSpPr>
            <p:nvPr/>
          </p:nvSpPr>
          <p:spPr bwMode="auto">
            <a:xfrm>
              <a:off x="6603151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5" name="Line 287"/>
            <p:cNvSpPr>
              <a:spLocks noChangeShapeType="1"/>
            </p:cNvSpPr>
            <p:nvPr/>
          </p:nvSpPr>
          <p:spPr bwMode="auto">
            <a:xfrm>
              <a:off x="6490438" y="2115798"/>
              <a:ext cx="0" cy="384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6" name="Oval 288"/>
            <p:cNvSpPr>
              <a:spLocks noChangeArrowheads="1"/>
            </p:cNvSpPr>
            <p:nvPr/>
          </p:nvSpPr>
          <p:spPr bwMode="auto">
            <a:xfrm>
              <a:off x="6830163" y="2041193"/>
              <a:ext cx="527050" cy="5333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i="1" baseline="-25000">
                  <a:solidFill>
                    <a:schemeClr val="tx1"/>
                  </a:solidFill>
                  <a:ea typeface="新細明體" pitchFamily="18" charset="-120"/>
                </a:rPr>
                <a:t>N</a:t>
              </a:r>
              <a:endParaRPr kumimoji="1" lang="en-US" altLang="zh-TW" sz="2000" i="1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3347" name="Line 290"/>
            <p:cNvSpPr>
              <a:spLocks noChangeShapeType="1"/>
            </p:cNvSpPr>
            <p:nvPr/>
          </p:nvSpPr>
          <p:spPr bwMode="auto">
            <a:xfrm>
              <a:off x="7439763" y="2345960"/>
              <a:ext cx="565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348" name="Text Box 314"/>
            <p:cNvSpPr txBox="1">
              <a:spLocks noChangeArrowheads="1"/>
            </p:cNvSpPr>
            <p:nvPr/>
          </p:nvSpPr>
          <p:spPr bwMode="auto">
            <a:xfrm>
              <a:off x="5996726" y="2096689"/>
              <a:ext cx="412750" cy="36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Case study: Diffusion on Bottlenecks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Poisson arrivals with mean 33 1/3 min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Service times:  20 – 23 – 25 –  28 –  30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SCVs:  	      8 – 0.8 – 0.8 – 0.8 – 0.4</a:t>
            </a:r>
          </a:p>
          <a:p>
            <a:pPr lvl="1"/>
            <a:r>
              <a:rPr lang="en-US" altLang="zh-TW" sz="2000" dirty="0" smtClean="0">
                <a:ea typeface="新細明體" pitchFamily="18" charset="-120"/>
              </a:rPr>
              <a:t>Bottleneck is the last station</a:t>
            </a:r>
          </a:p>
          <a:p>
            <a:endParaRPr lang="en-US" altLang="zh-TW" sz="2400" dirty="0" smtClean="0">
              <a:ea typeface="新細明體" pitchFamily="18" charset="-120"/>
            </a:endParaRPr>
          </a:p>
          <a:p>
            <a:endParaRPr lang="en-US" altLang="zh-TW" sz="2400" dirty="0" smtClean="0">
              <a:ea typeface="新細明體" pitchFamily="18" charset="-120"/>
            </a:endParaRPr>
          </a:p>
          <a:p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Actual queue times:   135.18 – 124.96 – 101.67 – 172.46 – 220.35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ASIA system QTs:     135.00 –  46.07  –  67.50  – 132.30 – 189.00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5A0798-B453-48A9-90F7-845C50A29BBC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176213" y="3151188"/>
            <a:ext cx="8815387" cy="644525"/>
            <a:chOff x="176213" y="2327275"/>
            <a:chExt cx="8815387" cy="644525"/>
          </a:xfrm>
        </p:grpSpPr>
        <p:sp>
          <p:nvSpPr>
            <p:cNvPr id="14342" name="Line 177"/>
            <p:cNvSpPr>
              <a:spLocks noChangeShapeType="1"/>
            </p:cNvSpPr>
            <p:nvPr/>
          </p:nvSpPr>
          <p:spPr bwMode="auto">
            <a:xfrm>
              <a:off x="176213" y="2743221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3" name="Line 178"/>
            <p:cNvSpPr>
              <a:spLocks noChangeShapeType="1"/>
            </p:cNvSpPr>
            <p:nvPr/>
          </p:nvSpPr>
          <p:spPr bwMode="auto">
            <a:xfrm>
              <a:off x="1001713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4" name="Line 179"/>
            <p:cNvSpPr>
              <a:spLocks noChangeShapeType="1"/>
            </p:cNvSpPr>
            <p:nvPr/>
          </p:nvSpPr>
          <p:spPr bwMode="auto">
            <a:xfrm>
              <a:off x="13414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5" name="Line 180"/>
            <p:cNvSpPr>
              <a:spLocks noChangeShapeType="1"/>
            </p:cNvSpPr>
            <p:nvPr/>
          </p:nvSpPr>
          <p:spPr bwMode="auto">
            <a:xfrm>
              <a:off x="1001713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6" name="Line 181"/>
            <p:cNvSpPr>
              <a:spLocks noChangeShapeType="1"/>
            </p:cNvSpPr>
            <p:nvPr/>
          </p:nvSpPr>
          <p:spPr bwMode="auto">
            <a:xfrm>
              <a:off x="12271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7" name="Line 182"/>
            <p:cNvSpPr>
              <a:spLocks noChangeShapeType="1"/>
            </p:cNvSpPr>
            <p:nvPr/>
          </p:nvSpPr>
          <p:spPr bwMode="auto">
            <a:xfrm>
              <a:off x="1114426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48" name="Oval 183"/>
            <p:cNvSpPr>
              <a:spLocks noChangeArrowheads="1"/>
            </p:cNvSpPr>
            <p:nvPr/>
          </p:nvSpPr>
          <p:spPr bwMode="auto">
            <a:xfrm>
              <a:off x="1454151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349" name="Text Box 184"/>
            <p:cNvSpPr txBox="1">
              <a:spLocks noChangeArrowheads="1"/>
            </p:cNvSpPr>
            <p:nvPr/>
          </p:nvSpPr>
          <p:spPr bwMode="auto">
            <a:xfrm>
              <a:off x="421363" y="2327275"/>
              <a:ext cx="389850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2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4350" name="Line 225"/>
            <p:cNvSpPr>
              <a:spLocks noChangeShapeType="1"/>
            </p:cNvSpPr>
            <p:nvPr/>
          </p:nvSpPr>
          <p:spPr bwMode="auto">
            <a:xfrm>
              <a:off x="21066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1" name="Line 226"/>
            <p:cNvSpPr>
              <a:spLocks noChangeShapeType="1"/>
            </p:cNvSpPr>
            <p:nvPr/>
          </p:nvSpPr>
          <p:spPr bwMode="auto">
            <a:xfrm>
              <a:off x="2613026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2" name="Line 227"/>
            <p:cNvSpPr>
              <a:spLocks noChangeShapeType="1"/>
            </p:cNvSpPr>
            <p:nvPr/>
          </p:nvSpPr>
          <p:spPr bwMode="auto">
            <a:xfrm>
              <a:off x="29527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3" name="Line 228"/>
            <p:cNvSpPr>
              <a:spLocks noChangeShapeType="1"/>
            </p:cNvSpPr>
            <p:nvPr/>
          </p:nvSpPr>
          <p:spPr bwMode="auto">
            <a:xfrm>
              <a:off x="2613026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4" name="Line 229"/>
            <p:cNvSpPr>
              <a:spLocks noChangeShapeType="1"/>
            </p:cNvSpPr>
            <p:nvPr/>
          </p:nvSpPr>
          <p:spPr bwMode="auto">
            <a:xfrm>
              <a:off x="28384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5" name="Line 230"/>
            <p:cNvSpPr>
              <a:spLocks noChangeShapeType="1"/>
            </p:cNvSpPr>
            <p:nvPr/>
          </p:nvSpPr>
          <p:spPr bwMode="auto">
            <a:xfrm>
              <a:off x="27257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6" name="Oval 231"/>
            <p:cNvSpPr>
              <a:spLocks noChangeArrowheads="1"/>
            </p:cNvSpPr>
            <p:nvPr/>
          </p:nvSpPr>
          <p:spPr bwMode="auto">
            <a:xfrm>
              <a:off x="3065463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357" name="Line 266"/>
            <p:cNvSpPr>
              <a:spLocks noChangeShapeType="1"/>
            </p:cNvSpPr>
            <p:nvPr/>
          </p:nvSpPr>
          <p:spPr bwMode="auto">
            <a:xfrm>
              <a:off x="37068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8" name="Line 267"/>
            <p:cNvSpPr>
              <a:spLocks noChangeShapeType="1"/>
            </p:cNvSpPr>
            <p:nvPr/>
          </p:nvSpPr>
          <p:spPr bwMode="auto">
            <a:xfrm>
              <a:off x="4213226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9" name="Line 268"/>
            <p:cNvSpPr>
              <a:spLocks noChangeShapeType="1"/>
            </p:cNvSpPr>
            <p:nvPr/>
          </p:nvSpPr>
          <p:spPr bwMode="auto">
            <a:xfrm>
              <a:off x="45529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0" name="Line 269"/>
            <p:cNvSpPr>
              <a:spLocks noChangeShapeType="1"/>
            </p:cNvSpPr>
            <p:nvPr/>
          </p:nvSpPr>
          <p:spPr bwMode="auto">
            <a:xfrm>
              <a:off x="4213226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1" name="Line 270"/>
            <p:cNvSpPr>
              <a:spLocks noChangeShapeType="1"/>
            </p:cNvSpPr>
            <p:nvPr/>
          </p:nvSpPr>
          <p:spPr bwMode="auto">
            <a:xfrm>
              <a:off x="44386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2" name="Line 271"/>
            <p:cNvSpPr>
              <a:spLocks noChangeShapeType="1"/>
            </p:cNvSpPr>
            <p:nvPr/>
          </p:nvSpPr>
          <p:spPr bwMode="auto">
            <a:xfrm>
              <a:off x="43259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3" name="Oval 272"/>
            <p:cNvSpPr>
              <a:spLocks noChangeArrowheads="1"/>
            </p:cNvSpPr>
            <p:nvPr/>
          </p:nvSpPr>
          <p:spPr bwMode="auto">
            <a:xfrm>
              <a:off x="4665663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364" name="Line 274"/>
            <p:cNvSpPr>
              <a:spLocks noChangeShapeType="1"/>
            </p:cNvSpPr>
            <p:nvPr/>
          </p:nvSpPr>
          <p:spPr bwMode="auto">
            <a:xfrm>
              <a:off x="53070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5" name="Line 283"/>
            <p:cNvSpPr>
              <a:spLocks noChangeShapeType="1"/>
            </p:cNvSpPr>
            <p:nvPr/>
          </p:nvSpPr>
          <p:spPr bwMode="auto">
            <a:xfrm>
              <a:off x="7364413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6" name="Line 284"/>
            <p:cNvSpPr>
              <a:spLocks noChangeShapeType="1"/>
            </p:cNvSpPr>
            <p:nvPr/>
          </p:nvSpPr>
          <p:spPr bwMode="auto">
            <a:xfrm>
              <a:off x="77041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7" name="Line 285"/>
            <p:cNvSpPr>
              <a:spLocks noChangeShapeType="1"/>
            </p:cNvSpPr>
            <p:nvPr/>
          </p:nvSpPr>
          <p:spPr bwMode="auto">
            <a:xfrm>
              <a:off x="7364413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8" name="Line 286"/>
            <p:cNvSpPr>
              <a:spLocks noChangeShapeType="1"/>
            </p:cNvSpPr>
            <p:nvPr/>
          </p:nvSpPr>
          <p:spPr bwMode="auto">
            <a:xfrm>
              <a:off x="75898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9" name="Line 287"/>
            <p:cNvSpPr>
              <a:spLocks noChangeShapeType="1"/>
            </p:cNvSpPr>
            <p:nvPr/>
          </p:nvSpPr>
          <p:spPr bwMode="auto">
            <a:xfrm>
              <a:off x="7477125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0" name="Oval 288"/>
            <p:cNvSpPr>
              <a:spLocks noChangeArrowheads="1"/>
            </p:cNvSpPr>
            <p:nvPr/>
          </p:nvSpPr>
          <p:spPr bwMode="auto">
            <a:xfrm>
              <a:off x="7816850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5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371" name="Line 290"/>
            <p:cNvSpPr>
              <a:spLocks noChangeShapeType="1"/>
            </p:cNvSpPr>
            <p:nvPr/>
          </p:nvSpPr>
          <p:spPr bwMode="auto">
            <a:xfrm>
              <a:off x="8426450" y="2743221"/>
              <a:ext cx="565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2" name="Line 267"/>
            <p:cNvSpPr>
              <a:spLocks noChangeShapeType="1"/>
            </p:cNvSpPr>
            <p:nvPr/>
          </p:nvSpPr>
          <p:spPr bwMode="auto">
            <a:xfrm>
              <a:off x="5791200" y="251300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3" name="Line 268"/>
            <p:cNvSpPr>
              <a:spLocks noChangeShapeType="1"/>
            </p:cNvSpPr>
            <p:nvPr/>
          </p:nvSpPr>
          <p:spPr bwMode="auto">
            <a:xfrm>
              <a:off x="6130925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4" name="Line 269"/>
            <p:cNvSpPr>
              <a:spLocks noChangeShapeType="1"/>
            </p:cNvSpPr>
            <p:nvPr/>
          </p:nvSpPr>
          <p:spPr bwMode="auto">
            <a:xfrm>
              <a:off x="5791200" y="289714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5" name="Line 270"/>
            <p:cNvSpPr>
              <a:spLocks noChangeShapeType="1"/>
            </p:cNvSpPr>
            <p:nvPr/>
          </p:nvSpPr>
          <p:spPr bwMode="auto">
            <a:xfrm>
              <a:off x="6016625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6" name="Line 271"/>
            <p:cNvSpPr>
              <a:spLocks noChangeShapeType="1"/>
            </p:cNvSpPr>
            <p:nvPr/>
          </p:nvSpPr>
          <p:spPr bwMode="auto">
            <a:xfrm>
              <a:off x="5903912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77" name="Oval 272"/>
            <p:cNvSpPr>
              <a:spLocks noChangeArrowheads="1"/>
            </p:cNvSpPr>
            <p:nvPr/>
          </p:nvSpPr>
          <p:spPr bwMode="auto">
            <a:xfrm>
              <a:off x="6243637" y="243840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378" name="Line 274"/>
            <p:cNvSpPr>
              <a:spLocks noChangeShapeType="1"/>
            </p:cNvSpPr>
            <p:nvPr/>
          </p:nvSpPr>
          <p:spPr bwMode="auto">
            <a:xfrm>
              <a:off x="6884987" y="274317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Diffusion on Bottlenecks – First 2 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Actual queue times: 135.18 – 124.96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ASIA system QTs:   135.00 –  46.07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Contribution QTs:     214.07 –  46.07 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B599C-9341-4E6B-873D-57D94E9148B2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pSp>
        <p:nvGrpSpPr>
          <p:cNvPr id="15365" name="Group 1"/>
          <p:cNvGrpSpPr>
            <a:grpSpLocks noChangeAspect="1"/>
          </p:cNvGrpSpPr>
          <p:nvPr/>
        </p:nvGrpSpPr>
        <p:grpSpPr bwMode="auto">
          <a:xfrm>
            <a:off x="5199063" y="1552575"/>
            <a:ext cx="3116262" cy="501650"/>
            <a:chOff x="176213" y="2815755"/>
            <a:chExt cx="4005263" cy="644525"/>
          </a:xfrm>
        </p:grpSpPr>
        <p:sp>
          <p:nvSpPr>
            <p:cNvPr id="15367" name="Line 177"/>
            <p:cNvSpPr>
              <a:spLocks noChangeShapeType="1"/>
            </p:cNvSpPr>
            <p:nvPr/>
          </p:nvSpPr>
          <p:spPr bwMode="auto">
            <a:xfrm>
              <a:off x="176213" y="3231701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68" name="Line 178"/>
            <p:cNvSpPr>
              <a:spLocks noChangeShapeType="1"/>
            </p:cNvSpPr>
            <p:nvPr/>
          </p:nvSpPr>
          <p:spPr bwMode="auto">
            <a:xfrm>
              <a:off x="1001713" y="300153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69" name="Line 179"/>
            <p:cNvSpPr>
              <a:spLocks noChangeShapeType="1"/>
            </p:cNvSpPr>
            <p:nvPr/>
          </p:nvSpPr>
          <p:spPr bwMode="auto">
            <a:xfrm>
              <a:off x="1341438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0" name="Line 180"/>
            <p:cNvSpPr>
              <a:spLocks noChangeShapeType="1"/>
            </p:cNvSpPr>
            <p:nvPr/>
          </p:nvSpPr>
          <p:spPr bwMode="auto">
            <a:xfrm>
              <a:off x="1001713" y="338567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1" name="Line 181"/>
            <p:cNvSpPr>
              <a:spLocks noChangeShapeType="1"/>
            </p:cNvSpPr>
            <p:nvPr/>
          </p:nvSpPr>
          <p:spPr bwMode="auto">
            <a:xfrm>
              <a:off x="1227138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2" name="Line 182"/>
            <p:cNvSpPr>
              <a:spLocks noChangeShapeType="1"/>
            </p:cNvSpPr>
            <p:nvPr/>
          </p:nvSpPr>
          <p:spPr bwMode="auto">
            <a:xfrm>
              <a:off x="1114426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3" name="Oval 183"/>
            <p:cNvSpPr>
              <a:spLocks noChangeArrowheads="1"/>
            </p:cNvSpPr>
            <p:nvPr/>
          </p:nvSpPr>
          <p:spPr bwMode="auto">
            <a:xfrm>
              <a:off x="1454151" y="292693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6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16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5374" name="Text Box 184"/>
            <p:cNvSpPr txBox="1">
              <a:spLocks noChangeArrowheads="1"/>
            </p:cNvSpPr>
            <p:nvPr/>
          </p:nvSpPr>
          <p:spPr bwMode="auto">
            <a:xfrm>
              <a:off x="421364" y="2815755"/>
              <a:ext cx="447562" cy="43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6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5375" name="Line 225"/>
            <p:cNvSpPr>
              <a:spLocks noChangeShapeType="1"/>
            </p:cNvSpPr>
            <p:nvPr/>
          </p:nvSpPr>
          <p:spPr bwMode="auto">
            <a:xfrm>
              <a:off x="2106613" y="323170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6" name="Line 226"/>
            <p:cNvSpPr>
              <a:spLocks noChangeShapeType="1"/>
            </p:cNvSpPr>
            <p:nvPr/>
          </p:nvSpPr>
          <p:spPr bwMode="auto">
            <a:xfrm>
              <a:off x="2613026" y="300153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7" name="Line 227"/>
            <p:cNvSpPr>
              <a:spLocks noChangeShapeType="1"/>
            </p:cNvSpPr>
            <p:nvPr/>
          </p:nvSpPr>
          <p:spPr bwMode="auto">
            <a:xfrm>
              <a:off x="2952751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8" name="Line 228"/>
            <p:cNvSpPr>
              <a:spLocks noChangeShapeType="1"/>
            </p:cNvSpPr>
            <p:nvPr/>
          </p:nvSpPr>
          <p:spPr bwMode="auto">
            <a:xfrm>
              <a:off x="2613026" y="338567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79" name="Line 229"/>
            <p:cNvSpPr>
              <a:spLocks noChangeShapeType="1"/>
            </p:cNvSpPr>
            <p:nvPr/>
          </p:nvSpPr>
          <p:spPr bwMode="auto">
            <a:xfrm>
              <a:off x="2838451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80" name="Line 230"/>
            <p:cNvSpPr>
              <a:spLocks noChangeShapeType="1"/>
            </p:cNvSpPr>
            <p:nvPr/>
          </p:nvSpPr>
          <p:spPr bwMode="auto">
            <a:xfrm>
              <a:off x="2725738" y="300153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381" name="Oval 231"/>
            <p:cNvSpPr>
              <a:spLocks noChangeArrowheads="1"/>
            </p:cNvSpPr>
            <p:nvPr/>
          </p:nvSpPr>
          <p:spPr bwMode="auto">
            <a:xfrm>
              <a:off x="3065463" y="292693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600" baseline="-2500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16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5382" name="Line 266"/>
            <p:cNvSpPr>
              <a:spLocks noChangeShapeType="1"/>
            </p:cNvSpPr>
            <p:nvPr/>
          </p:nvSpPr>
          <p:spPr bwMode="auto">
            <a:xfrm>
              <a:off x="3706813" y="323170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1536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409825"/>
            <a:ext cx="59197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Diffusion on Bottlenecks – First 3 Stations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Actual queue times: 135.18 – 124.96 – 101.67 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ASIA system QTs:   135.00 –  46.07 –  67.50 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Contribution QTs:     242.19 –  52.12  –  67.50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0DE8DE-BA14-4EF5-B852-7E96BB474B84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1638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60625"/>
            <a:ext cx="5919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2"/>
          <p:cNvGrpSpPr>
            <a:grpSpLocks noChangeAspect="1"/>
          </p:cNvGrpSpPr>
          <p:nvPr/>
        </p:nvGrpSpPr>
        <p:grpSpPr bwMode="auto">
          <a:xfrm>
            <a:off x="5514975" y="1566863"/>
            <a:ext cx="3530600" cy="404812"/>
            <a:chOff x="5452472" y="1566294"/>
            <a:chExt cx="5605463" cy="644525"/>
          </a:xfrm>
        </p:grpSpPr>
        <p:sp>
          <p:nvSpPr>
            <p:cNvPr id="16391" name="Line 177"/>
            <p:cNvSpPr>
              <a:spLocks noChangeShapeType="1"/>
            </p:cNvSpPr>
            <p:nvPr/>
          </p:nvSpPr>
          <p:spPr bwMode="auto">
            <a:xfrm>
              <a:off x="5452472" y="1982240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2" name="Line 178"/>
            <p:cNvSpPr>
              <a:spLocks noChangeShapeType="1"/>
            </p:cNvSpPr>
            <p:nvPr/>
          </p:nvSpPr>
          <p:spPr bwMode="auto">
            <a:xfrm>
              <a:off x="6277972" y="175207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3" name="Line 179"/>
            <p:cNvSpPr>
              <a:spLocks noChangeShapeType="1"/>
            </p:cNvSpPr>
            <p:nvPr/>
          </p:nvSpPr>
          <p:spPr bwMode="auto">
            <a:xfrm>
              <a:off x="6617697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4" name="Line 180"/>
            <p:cNvSpPr>
              <a:spLocks noChangeShapeType="1"/>
            </p:cNvSpPr>
            <p:nvPr/>
          </p:nvSpPr>
          <p:spPr bwMode="auto">
            <a:xfrm>
              <a:off x="6277972" y="2136214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5" name="Line 181"/>
            <p:cNvSpPr>
              <a:spLocks noChangeShapeType="1"/>
            </p:cNvSpPr>
            <p:nvPr/>
          </p:nvSpPr>
          <p:spPr bwMode="auto">
            <a:xfrm>
              <a:off x="6503397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6" name="Line 182"/>
            <p:cNvSpPr>
              <a:spLocks noChangeShapeType="1"/>
            </p:cNvSpPr>
            <p:nvPr/>
          </p:nvSpPr>
          <p:spPr bwMode="auto">
            <a:xfrm>
              <a:off x="6390685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397" name="Oval 183"/>
            <p:cNvSpPr>
              <a:spLocks noChangeArrowheads="1"/>
            </p:cNvSpPr>
            <p:nvPr/>
          </p:nvSpPr>
          <p:spPr bwMode="auto">
            <a:xfrm>
              <a:off x="6730410" y="1677469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4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4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14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6398" name="Text Box 184"/>
            <p:cNvSpPr txBox="1">
              <a:spLocks noChangeArrowheads="1"/>
            </p:cNvSpPr>
            <p:nvPr/>
          </p:nvSpPr>
          <p:spPr bwMode="auto">
            <a:xfrm>
              <a:off x="5697622" y="1566294"/>
              <a:ext cx="519702" cy="48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4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4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6399" name="Line 225"/>
            <p:cNvSpPr>
              <a:spLocks noChangeShapeType="1"/>
            </p:cNvSpPr>
            <p:nvPr/>
          </p:nvSpPr>
          <p:spPr bwMode="auto">
            <a:xfrm>
              <a:off x="7382872" y="198224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0" name="Line 226"/>
            <p:cNvSpPr>
              <a:spLocks noChangeShapeType="1"/>
            </p:cNvSpPr>
            <p:nvPr/>
          </p:nvSpPr>
          <p:spPr bwMode="auto">
            <a:xfrm>
              <a:off x="7889285" y="175207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1" name="Line 227"/>
            <p:cNvSpPr>
              <a:spLocks noChangeShapeType="1"/>
            </p:cNvSpPr>
            <p:nvPr/>
          </p:nvSpPr>
          <p:spPr bwMode="auto">
            <a:xfrm>
              <a:off x="8229010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2" name="Line 228"/>
            <p:cNvSpPr>
              <a:spLocks noChangeShapeType="1"/>
            </p:cNvSpPr>
            <p:nvPr/>
          </p:nvSpPr>
          <p:spPr bwMode="auto">
            <a:xfrm>
              <a:off x="7889285" y="2136214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3" name="Line 229"/>
            <p:cNvSpPr>
              <a:spLocks noChangeShapeType="1"/>
            </p:cNvSpPr>
            <p:nvPr/>
          </p:nvSpPr>
          <p:spPr bwMode="auto">
            <a:xfrm>
              <a:off x="8114710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4" name="Line 230"/>
            <p:cNvSpPr>
              <a:spLocks noChangeShapeType="1"/>
            </p:cNvSpPr>
            <p:nvPr/>
          </p:nvSpPr>
          <p:spPr bwMode="auto">
            <a:xfrm>
              <a:off x="8001997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5" name="Oval 231"/>
            <p:cNvSpPr>
              <a:spLocks noChangeArrowheads="1"/>
            </p:cNvSpPr>
            <p:nvPr/>
          </p:nvSpPr>
          <p:spPr bwMode="auto">
            <a:xfrm>
              <a:off x="8341722" y="1677469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4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400" baseline="-2500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14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6406" name="Line 266"/>
            <p:cNvSpPr>
              <a:spLocks noChangeShapeType="1"/>
            </p:cNvSpPr>
            <p:nvPr/>
          </p:nvSpPr>
          <p:spPr bwMode="auto">
            <a:xfrm>
              <a:off x="8983072" y="198224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7" name="Line 267"/>
            <p:cNvSpPr>
              <a:spLocks noChangeShapeType="1"/>
            </p:cNvSpPr>
            <p:nvPr/>
          </p:nvSpPr>
          <p:spPr bwMode="auto">
            <a:xfrm>
              <a:off x="9489485" y="175207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8" name="Line 268"/>
            <p:cNvSpPr>
              <a:spLocks noChangeShapeType="1"/>
            </p:cNvSpPr>
            <p:nvPr/>
          </p:nvSpPr>
          <p:spPr bwMode="auto">
            <a:xfrm>
              <a:off x="9829210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09" name="Line 269"/>
            <p:cNvSpPr>
              <a:spLocks noChangeShapeType="1"/>
            </p:cNvSpPr>
            <p:nvPr/>
          </p:nvSpPr>
          <p:spPr bwMode="auto">
            <a:xfrm>
              <a:off x="9489485" y="2136214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0" name="Line 270"/>
            <p:cNvSpPr>
              <a:spLocks noChangeShapeType="1"/>
            </p:cNvSpPr>
            <p:nvPr/>
          </p:nvSpPr>
          <p:spPr bwMode="auto">
            <a:xfrm>
              <a:off x="9714910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1" name="Line 271"/>
            <p:cNvSpPr>
              <a:spLocks noChangeShapeType="1"/>
            </p:cNvSpPr>
            <p:nvPr/>
          </p:nvSpPr>
          <p:spPr bwMode="auto">
            <a:xfrm>
              <a:off x="9602197" y="1752075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2" name="Oval 272"/>
            <p:cNvSpPr>
              <a:spLocks noChangeArrowheads="1"/>
            </p:cNvSpPr>
            <p:nvPr/>
          </p:nvSpPr>
          <p:spPr bwMode="auto">
            <a:xfrm>
              <a:off x="9941922" y="1677469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4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4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14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6413" name="Line 274"/>
            <p:cNvSpPr>
              <a:spLocks noChangeShapeType="1"/>
            </p:cNvSpPr>
            <p:nvPr/>
          </p:nvSpPr>
          <p:spPr bwMode="auto">
            <a:xfrm>
              <a:off x="10583272" y="1982240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Diffusion on Bottlenecks – All 5 Stations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Actual queue times: 135.18 – 124.96 – 101.67 – 172.46 – 220.35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ASIA system QTs:   135.00 –  46.07 –  67.50  – 132.30 – 189.00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Contribution QTs:     284.86 –  61.31  –  79.39 – 140.06 – 189.00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5D29C8-588B-4E33-A981-6277B2C66414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17413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473325"/>
            <a:ext cx="59261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Block on Bottlenecks – All 5 Stations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03313"/>
            <a:ext cx="8804275" cy="4800600"/>
          </a:xfrm>
          <a:noFill/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Service times:  20 – 23 – 25 –  28 –  30 with Poisson arrivals &amp; SCVs 0.25 for all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Actual queue times: </a:t>
            </a:r>
            <a:r>
              <a:rPr lang="en-US" altLang="zh-TW" sz="2000" u="sng" dirty="0" smtClean="0">
                <a:ea typeface="新細明體" pitchFamily="18" charset="-120"/>
              </a:rPr>
              <a:t>18.75</a:t>
            </a:r>
            <a:r>
              <a:rPr lang="en-US" altLang="zh-TW" sz="2000" dirty="0" smtClean="0">
                <a:ea typeface="新細明體" pitchFamily="18" charset="-120"/>
              </a:rPr>
              <a:t> – 22.88 – 30.37 – 63.47 – 116.73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ASIA system QTs:   </a:t>
            </a:r>
            <a:r>
              <a:rPr lang="en-US" altLang="zh-TW" sz="2000" u="sng" dirty="0" smtClean="0">
                <a:ea typeface="新細明體" pitchFamily="18" charset="-120"/>
              </a:rPr>
              <a:t>18.75</a:t>
            </a:r>
            <a:r>
              <a:rPr lang="en-US" altLang="zh-TW" sz="2000" dirty="0" smtClean="0">
                <a:ea typeface="新細明體" pitchFamily="18" charset="-120"/>
              </a:rPr>
              <a:t> – 32.00 – 46.88 – 91.88 – </a:t>
            </a:r>
            <a:r>
              <a:rPr lang="en-US" altLang="zh-TW" sz="2000" u="sng" dirty="0" smtClean="0">
                <a:ea typeface="新細明體" pitchFamily="18" charset="-120"/>
              </a:rPr>
              <a:t>168.75</a:t>
            </a:r>
          </a:p>
          <a:p>
            <a:r>
              <a:rPr lang="en-US" altLang="zh-TW" sz="2000" dirty="0" smtClean="0">
                <a:ea typeface="新細明體" pitchFamily="18" charset="-120"/>
              </a:rPr>
              <a:t>Contribution QTs:       2.17 – 7.20 – 17.48 – 56.59 – </a:t>
            </a:r>
            <a:r>
              <a:rPr lang="en-US" altLang="zh-TW" sz="2000" u="sng" dirty="0" smtClean="0">
                <a:ea typeface="新細明體" pitchFamily="18" charset="-120"/>
              </a:rPr>
              <a:t>168.75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C142E0-D6D5-4208-AFD5-F60A5C79D487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676525"/>
            <a:ext cx="591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31750"/>
            <a:ext cx="8647113" cy="1143000"/>
          </a:xfrm>
        </p:spPr>
        <p:txBody>
          <a:bodyPr/>
          <a:lstStyle/>
          <a:p>
            <a:pPr algn="ctr"/>
            <a:r>
              <a:rPr lang="en-US" altLang="zh-TW" i="1" dirty="0">
                <a:ea typeface="新細明體" pitchFamily="18" charset="-120"/>
              </a:rPr>
              <a:t>Second Moment Result on TOC</a:t>
            </a:r>
            <a:endParaRPr lang="en-US" altLang="zh-TW" i="1" dirty="0" smtClean="0">
              <a:ea typeface="新細明體" pitchFamily="18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1027"/>
            <a:ext cx="8731718" cy="4833898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Service </a:t>
            </a:r>
            <a:r>
              <a:rPr lang="en-US" altLang="zh-TW" sz="2400" dirty="0">
                <a:ea typeface="新細明體" pitchFamily="18" charset="-120"/>
              </a:rPr>
              <a:t>times:  </a:t>
            </a:r>
            <a:r>
              <a:rPr lang="en-US" altLang="zh-TW" sz="2400" dirty="0" smtClean="0">
                <a:ea typeface="新細明體" pitchFamily="18" charset="-120"/>
              </a:rPr>
              <a:t>28 </a:t>
            </a:r>
            <a:r>
              <a:rPr lang="en-US" altLang="zh-TW" sz="2400" dirty="0">
                <a:ea typeface="新細明體" pitchFamily="18" charset="-120"/>
              </a:rPr>
              <a:t>– </a:t>
            </a:r>
            <a:r>
              <a:rPr lang="en-US" altLang="zh-TW" sz="2400" dirty="0" smtClean="0">
                <a:ea typeface="新細明體" pitchFamily="18" charset="-120"/>
              </a:rPr>
              <a:t>26 </a:t>
            </a:r>
            <a:r>
              <a:rPr lang="en-US" altLang="zh-TW" sz="2400" dirty="0">
                <a:ea typeface="新細明體" pitchFamily="18" charset="-120"/>
              </a:rPr>
              <a:t>– </a:t>
            </a:r>
            <a:r>
              <a:rPr lang="en-US" altLang="zh-TW" sz="2400" dirty="0" smtClean="0">
                <a:ea typeface="新細明體" pitchFamily="18" charset="-120"/>
              </a:rPr>
              <a:t>24 – 22 </a:t>
            </a:r>
            <a:r>
              <a:rPr lang="en-US" altLang="zh-TW" sz="2400" dirty="0">
                <a:ea typeface="新細明體" pitchFamily="18" charset="-120"/>
              </a:rPr>
              <a:t>– </a:t>
            </a:r>
            <a:r>
              <a:rPr lang="en-US" altLang="zh-TW" sz="2400" dirty="0" smtClean="0">
                <a:ea typeface="新細明體" pitchFamily="18" charset="-120"/>
              </a:rPr>
              <a:t>30 with SCVs 0.8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Poisson arrivals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If the SCVs can be reduced by half, which one should be the 1</a:t>
            </a:r>
            <a:r>
              <a:rPr lang="en-US" altLang="zh-TW" sz="2400" baseline="30000" dirty="0" smtClean="0">
                <a:ea typeface="新細明體" pitchFamily="18" charset="-120"/>
              </a:rPr>
              <a:t>st</a:t>
            </a:r>
            <a:r>
              <a:rPr lang="en-US" altLang="zh-TW" sz="2400" dirty="0" smtClean="0">
                <a:ea typeface="新細明體" pitchFamily="18" charset="-120"/>
              </a:rPr>
              <a:t>?</a:t>
            </a:r>
          </a:p>
          <a:p>
            <a:pPr marL="609600" indent="-609600">
              <a:lnSpc>
                <a:spcPct val="90000"/>
              </a:lnSpc>
            </a:pPr>
            <a:endParaRPr lang="en-US" altLang="zh-TW" sz="2400" dirty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dirty="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dirty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dirty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dirty="0">
              <a:ea typeface="新細明體" pitchFamily="18" charset="-120"/>
            </a:endParaRPr>
          </a:p>
          <a:p>
            <a:pPr marL="1409700" lvl="2" indent="-609600">
              <a:lnSpc>
                <a:spcPct val="9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pPr marL="1009650" lvl="1" indent="-609600">
              <a:lnSpc>
                <a:spcPct val="90000"/>
              </a:lnSpc>
            </a:pPr>
            <a:endParaRPr lang="en-US" altLang="zh-TW" sz="2000" dirty="0" smtClean="0">
              <a:ea typeface="新細明體" pitchFamily="18" charset="-120"/>
            </a:endParaRPr>
          </a:p>
          <a:p>
            <a:pPr marL="1009650" lvl="1" indent="-609600">
              <a:lnSpc>
                <a:spcPct val="90000"/>
              </a:lnSpc>
            </a:pPr>
            <a:endParaRPr lang="en-US" altLang="zh-TW" sz="2000" dirty="0">
              <a:ea typeface="新細明體" pitchFamily="18" charset="-120"/>
            </a:endParaRPr>
          </a:p>
          <a:p>
            <a:pPr marL="1409700" lvl="2" indent="-609600">
              <a:lnSpc>
                <a:spcPct val="90000"/>
              </a:lnSpc>
            </a:pPr>
            <a:endParaRPr lang="en-US" altLang="zh-TW" sz="1600" dirty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dirty="0" smtClean="0">
              <a:ea typeface="新細明體" pitchFamily="18" charset="-120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altLang="zh-TW" sz="1600" dirty="0" smtClean="0">
                <a:ea typeface="新細明體" pitchFamily="18" charset="-120"/>
              </a:rPr>
              <a:t>                       : Service time SCV of station</a:t>
            </a:r>
            <a:r>
              <a:rPr lang="en-US" altLang="zh-TW" sz="1600" i="1" dirty="0" smtClean="0">
                <a:ea typeface="新細明體" pitchFamily="18" charset="-120"/>
              </a:rPr>
              <a:t> </a:t>
            </a:r>
            <a:r>
              <a:rPr lang="en-US" altLang="zh-TW" sz="1600" i="1" dirty="0" err="1" smtClean="0">
                <a:ea typeface="新細明體" pitchFamily="18" charset="-120"/>
              </a:rPr>
              <a:t>i</a:t>
            </a:r>
            <a:r>
              <a:rPr lang="en-US" altLang="zh-TW" sz="1600" i="1" dirty="0" smtClean="0">
                <a:ea typeface="新細明體" pitchFamily="18" charset="-120"/>
              </a:rPr>
              <a:t> </a:t>
            </a:r>
            <a:r>
              <a:rPr lang="en-US" altLang="zh-TW" sz="1600" dirty="0" smtClean="0">
                <a:ea typeface="新細明體" pitchFamily="18" charset="-120"/>
              </a:rPr>
              <a:t>is reduced by </a:t>
            </a:r>
            <a:r>
              <a:rPr lang="en-US" altLang="zh-TW" sz="1600" i="1" dirty="0" smtClean="0">
                <a:ea typeface="新細明體" pitchFamily="18" charset="-120"/>
              </a:rPr>
              <a:t>p</a:t>
            </a:r>
            <a:r>
              <a:rPr lang="en-US" altLang="zh-TW" sz="1600" dirty="0" smtClean="0">
                <a:ea typeface="新細明體" pitchFamily="18" charset="-120"/>
              </a:rPr>
              <a:t> (in percentage)           </a:t>
            </a:r>
          </a:p>
          <a:p>
            <a:pPr marL="609600" indent="-609600">
              <a:lnSpc>
                <a:spcPct val="90000"/>
              </a:lnSpc>
            </a:pPr>
            <a:endParaRPr lang="en-US" altLang="zh-TW" sz="2400" dirty="0" smtClean="0">
              <a:ea typeface="新細明體" pitchFamily="18" charset="-120"/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09DFA8-2F99-4A1A-98B1-067D788D494D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6213" y="2237988"/>
            <a:ext cx="8815387" cy="644525"/>
            <a:chOff x="176213" y="2327275"/>
            <a:chExt cx="8815387" cy="644525"/>
          </a:xfrm>
        </p:grpSpPr>
        <p:sp>
          <p:nvSpPr>
            <p:cNvPr id="6" name="Line 177"/>
            <p:cNvSpPr>
              <a:spLocks noChangeShapeType="1"/>
            </p:cNvSpPr>
            <p:nvPr/>
          </p:nvSpPr>
          <p:spPr bwMode="auto">
            <a:xfrm>
              <a:off x="176213" y="2743221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Line 178"/>
            <p:cNvSpPr>
              <a:spLocks noChangeShapeType="1"/>
            </p:cNvSpPr>
            <p:nvPr/>
          </p:nvSpPr>
          <p:spPr bwMode="auto">
            <a:xfrm>
              <a:off x="1001713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Line 179"/>
            <p:cNvSpPr>
              <a:spLocks noChangeShapeType="1"/>
            </p:cNvSpPr>
            <p:nvPr/>
          </p:nvSpPr>
          <p:spPr bwMode="auto">
            <a:xfrm>
              <a:off x="13414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Line 180"/>
            <p:cNvSpPr>
              <a:spLocks noChangeShapeType="1"/>
            </p:cNvSpPr>
            <p:nvPr/>
          </p:nvSpPr>
          <p:spPr bwMode="auto">
            <a:xfrm>
              <a:off x="1001713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" name="Line 181"/>
            <p:cNvSpPr>
              <a:spLocks noChangeShapeType="1"/>
            </p:cNvSpPr>
            <p:nvPr/>
          </p:nvSpPr>
          <p:spPr bwMode="auto">
            <a:xfrm>
              <a:off x="12271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" name="Line 182"/>
            <p:cNvSpPr>
              <a:spLocks noChangeShapeType="1"/>
            </p:cNvSpPr>
            <p:nvPr/>
          </p:nvSpPr>
          <p:spPr bwMode="auto">
            <a:xfrm>
              <a:off x="1114426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Oval 183"/>
            <p:cNvSpPr>
              <a:spLocks noChangeArrowheads="1"/>
            </p:cNvSpPr>
            <p:nvPr/>
          </p:nvSpPr>
          <p:spPr bwMode="auto">
            <a:xfrm>
              <a:off x="1454151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3" name="Text Box 184"/>
            <p:cNvSpPr txBox="1">
              <a:spLocks noChangeArrowheads="1"/>
            </p:cNvSpPr>
            <p:nvPr/>
          </p:nvSpPr>
          <p:spPr bwMode="auto">
            <a:xfrm>
              <a:off x="421363" y="2327275"/>
              <a:ext cx="389850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2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4" name="Line 225"/>
            <p:cNvSpPr>
              <a:spLocks noChangeShapeType="1"/>
            </p:cNvSpPr>
            <p:nvPr/>
          </p:nvSpPr>
          <p:spPr bwMode="auto">
            <a:xfrm>
              <a:off x="21066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Line 226"/>
            <p:cNvSpPr>
              <a:spLocks noChangeShapeType="1"/>
            </p:cNvSpPr>
            <p:nvPr/>
          </p:nvSpPr>
          <p:spPr bwMode="auto">
            <a:xfrm>
              <a:off x="2613026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Line 227"/>
            <p:cNvSpPr>
              <a:spLocks noChangeShapeType="1"/>
            </p:cNvSpPr>
            <p:nvPr/>
          </p:nvSpPr>
          <p:spPr bwMode="auto">
            <a:xfrm>
              <a:off x="29527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Line 228"/>
            <p:cNvSpPr>
              <a:spLocks noChangeShapeType="1"/>
            </p:cNvSpPr>
            <p:nvPr/>
          </p:nvSpPr>
          <p:spPr bwMode="auto">
            <a:xfrm>
              <a:off x="2613026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Line 229"/>
            <p:cNvSpPr>
              <a:spLocks noChangeShapeType="1"/>
            </p:cNvSpPr>
            <p:nvPr/>
          </p:nvSpPr>
          <p:spPr bwMode="auto">
            <a:xfrm>
              <a:off x="28384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" name="Line 230"/>
            <p:cNvSpPr>
              <a:spLocks noChangeShapeType="1"/>
            </p:cNvSpPr>
            <p:nvPr/>
          </p:nvSpPr>
          <p:spPr bwMode="auto">
            <a:xfrm>
              <a:off x="27257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Oval 231"/>
            <p:cNvSpPr>
              <a:spLocks noChangeArrowheads="1"/>
            </p:cNvSpPr>
            <p:nvPr/>
          </p:nvSpPr>
          <p:spPr bwMode="auto">
            <a:xfrm>
              <a:off x="3065463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 dirty="0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 dirty="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2000" dirty="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1" name="Line 266"/>
            <p:cNvSpPr>
              <a:spLocks noChangeShapeType="1"/>
            </p:cNvSpPr>
            <p:nvPr/>
          </p:nvSpPr>
          <p:spPr bwMode="auto">
            <a:xfrm>
              <a:off x="37068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4213226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45529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4213226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4438651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6" name="Line 271"/>
            <p:cNvSpPr>
              <a:spLocks noChangeShapeType="1"/>
            </p:cNvSpPr>
            <p:nvPr/>
          </p:nvSpPr>
          <p:spPr bwMode="auto">
            <a:xfrm>
              <a:off x="43259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7" name="Oval 272"/>
            <p:cNvSpPr>
              <a:spLocks noChangeArrowheads="1"/>
            </p:cNvSpPr>
            <p:nvPr/>
          </p:nvSpPr>
          <p:spPr bwMode="auto">
            <a:xfrm>
              <a:off x="4665663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8" name="Line 274"/>
            <p:cNvSpPr>
              <a:spLocks noChangeShapeType="1"/>
            </p:cNvSpPr>
            <p:nvPr/>
          </p:nvSpPr>
          <p:spPr bwMode="auto">
            <a:xfrm>
              <a:off x="5307013" y="274322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Line 283"/>
            <p:cNvSpPr>
              <a:spLocks noChangeShapeType="1"/>
            </p:cNvSpPr>
            <p:nvPr/>
          </p:nvSpPr>
          <p:spPr bwMode="auto">
            <a:xfrm>
              <a:off x="7364413" y="251305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" name="Line 284"/>
            <p:cNvSpPr>
              <a:spLocks noChangeShapeType="1"/>
            </p:cNvSpPr>
            <p:nvPr/>
          </p:nvSpPr>
          <p:spPr bwMode="auto">
            <a:xfrm>
              <a:off x="77041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1" name="Line 285"/>
            <p:cNvSpPr>
              <a:spLocks noChangeShapeType="1"/>
            </p:cNvSpPr>
            <p:nvPr/>
          </p:nvSpPr>
          <p:spPr bwMode="auto">
            <a:xfrm>
              <a:off x="7364413" y="289719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2" name="Line 286"/>
            <p:cNvSpPr>
              <a:spLocks noChangeShapeType="1"/>
            </p:cNvSpPr>
            <p:nvPr/>
          </p:nvSpPr>
          <p:spPr bwMode="auto">
            <a:xfrm>
              <a:off x="7589838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3" name="Line 287"/>
            <p:cNvSpPr>
              <a:spLocks noChangeShapeType="1"/>
            </p:cNvSpPr>
            <p:nvPr/>
          </p:nvSpPr>
          <p:spPr bwMode="auto">
            <a:xfrm>
              <a:off x="7477125" y="251305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4" name="Oval 288"/>
            <p:cNvSpPr>
              <a:spLocks noChangeArrowheads="1"/>
            </p:cNvSpPr>
            <p:nvPr/>
          </p:nvSpPr>
          <p:spPr bwMode="auto">
            <a:xfrm>
              <a:off x="7816850" y="243845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5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35" name="Line 290"/>
            <p:cNvSpPr>
              <a:spLocks noChangeShapeType="1"/>
            </p:cNvSpPr>
            <p:nvPr/>
          </p:nvSpPr>
          <p:spPr bwMode="auto">
            <a:xfrm>
              <a:off x="8426450" y="2743221"/>
              <a:ext cx="565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6" name="Line 267"/>
            <p:cNvSpPr>
              <a:spLocks noChangeShapeType="1"/>
            </p:cNvSpPr>
            <p:nvPr/>
          </p:nvSpPr>
          <p:spPr bwMode="auto">
            <a:xfrm>
              <a:off x="5791200" y="2513006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7" name="Line 268"/>
            <p:cNvSpPr>
              <a:spLocks noChangeShapeType="1"/>
            </p:cNvSpPr>
            <p:nvPr/>
          </p:nvSpPr>
          <p:spPr bwMode="auto">
            <a:xfrm>
              <a:off x="6130925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5791200" y="289714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6016625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" name="Line 271"/>
            <p:cNvSpPr>
              <a:spLocks noChangeShapeType="1"/>
            </p:cNvSpPr>
            <p:nvPr/>
          </p:nvSpPr>
          <p:spPr bwMode="auto">
            <a:xfrm>
              <a:off x="5903912" y="2513006"/>
              <a:ext cx="0" cy="384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" name="Oval 272"/>
            <p:cNvSpPr>
              <a:spLocks noChangeArrowheads="1"/>
            </p:cNvSpPr>
            <p:nvPr/>
          </p:nvSpPr>
          <p:spPr bwMode="auto">
            <a:xfrm>
              <a:off x="6243637" y="2438400"/>
              <a:ext cx="527050" cy="5333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42" name="Line 274"/>
            <p:cNvSpPr>
              <a:spLocks noChangeShapeType="1"/>
            </p:cNvSpPr>
            <p:nvPr/>
          </p:nvSpPr>
          <p:spPr bwMode="auto">
            <a:xfrm>
              <a:off x="6884987" y="2743171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99218"/>
              </p:ext>
            </p:extLst>
          </p:nvPr>
        </p:nvGraphicFramePr>
        <p:xfrm>
          <a:off x="1196975" y="3091763"/>
          <a:ext cx="66230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Worksheet" r:id="rId3" imgW="4934028" imgH="2000388" progId="Excel.Sheet.12">
                  <p:embed/>
                </p:oleObj>
              </mc:Choice>
              <mc:Fallback>
                <p:oleObj name="Worksheet" r:id="rId3" imgW="4934028" imgH="200038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91763"/>
                        <a:ext cx="662305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3039" y="5788044"/>
            <a:ext cx="941722" cy="390363"/>
          </a:xfrm>
          <a:prstGeom prst="rect">
            <a:avLst/>
          </a:prstGeom>
          <a:blipFill rotWithShape="1">
            <a:blip r:embed="rId5"/>
            <a:stretch>
              <a:fillRect r="-1290" b="-3077"/>
            </a:stretch>
          </a:blipFill>
        </p:spPr>
        <p:txBody>
          <a:bodyPr/>
          <a:lstStyle/>
          <a:p>
            <a:pPr>
              <a:defRPr/>
            </a:pPr>
            <a:r>
              <a:rPr lang="en-SG">
                <a:noFill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813" y="5797668"/>
            <a:ext cx="5973285" cy="2732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376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Second Moment Result on TOC</a:t>
            </a:r>
          </a:p>
        </p:txBody>
      </p:sp>
      <p:sp>
        <p:nvSpPr>
          <p:cNvPr id="1638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152400" y="1131598"/>
            <a:ext cx="8804275" cy="4990069"/>
          </a:xfrm>
          <a:blipFill rotWithShape="1">
            <a:blip r:embed="rId3"/>
            <a:srcRect/>
            <a:stretch>
              <a:fillRect l="-900" t="-978" b="-2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SG">
                <a:noFill/>
              </a:rPr>
              <a:t> 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79FFF8-39C8-493C-A14C-F6B1E6851684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48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673225"/>
            <a:ext cx="6002337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31750"/>
            <a:ext cx="8647113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Summary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50950"/>
            <a:ext cx="8642350" cy="49593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zh-TW" sz="2800" dirty="0" smtClean="0">
                <a:ea typeface="新細明體" pitchFamily="18" charset="-120"/>
              </a:rPr>
              <a:t>Dependence among tandem queues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Actual queue time vs. contribution queue time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Blocking and diffusion effects</a:t>
            </a:r>
          </a:p>
          <a:p>
            <a:pPr marL="990600" lvl="1" indent="-533400">
              <a:lnSpc>
                <a:spcPct val="90000"/>
              </a:lnSpc>
            </a:pPr>
            <a:r>
              <a:rPr lang="en-SG" altLang="zh-TW" sz="2400" dirty="0" smtClean="0">
                <a:ea typeface="新細明體" pitchFamily="18" charset="-120"/>
              </a:rPr>
              <a:t>Dependence cannot be captured by the </a:t>
            </a:r>
            <a:r>
              <a:rPr lang="en-US" altLang="en-US" sz="2400" dirty="0" smtClean="0"/>
              <a:t>product-form and Brownian networks</a:t>
            </a:r>
            <a:endParaRPr lang="en-SG" altLang="zh-TW" sz="2400" dirty="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zh-TW" sz="2800" dirty="0" smtClean="0">
                <a:ea typeface="新細明體" pitchFamily="18" charset="-120"/>
              </a:rPr>
              <a:t>Theory of constraint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Utilization should be strictly less than 1 in the long run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Total sojourn/cycle time is the true limit</a:t>
            </a:r>
          </a:p>
          <a:p>
            <a:pPr marL="1390650" lvl="2" indent="-533400">
              <a:lnSpc>
                <a:spcPct val="90000"/>
              </a:lnSpc>
            </a:pPr>
            <a:r>
              <a:rPr lang="en-SG" altLang="zh-TW" sz="2000" dirty="0" smtClean="0">
                <a:ea typeface="新細明體" pitchFamily="18" charset="-120"/>
              </a:rPr>
              <a:t>Improving the performance of the system bottleneck may not be the most effective place to reduce system cycle time</a:t>
            </a:r>
          </a:p>
          <a:p>
            <a:pPr marL="990600" lvl="1" indent="-533400">
              <a:lnSpc>
                <a:spcPct val="90000"/>
              </a:lnSpc>
            </a:pPr>
            <a:r>
              <a:rPr lang="en-SG" altLang="zh-TW" sz="2400" dirty="0" smtClean="0">
                <a:ea typeface="新細明體" pitchFamily="18" charset="-120"/>
              </a:rPr>
              <a:t>Improvement should start from the system bottleneck or upstream stations</a:t>
            </a:r>
            <a:endParaRPr lang="en-US" altLang="zh-TW" sz="2400" dirty="0" smtClean="0">
              <a:ea typeface="新細明體" pitchFamily="18" charset="-120"/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09DFA8-2F99-4A1A-98B1-067D788D494D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5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FE751-AF3C-4D96-9705-673BC08062F0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Unlucky Days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089025"/>
            <a:ext cx="88328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zh-TW" sz="2800" kern="0" dirty="0" smtClean="0">
                <a:ea typeface="新細明體" pitchFamily="18" charset="-120"/>
              </a:rPr>
              <a:t>Sometimes, things may go in the other direction…</a:t>
            </a:r>
          </a:p>
          <a:p>
            <a:pPr lvl="3">
              <a:defRPr/>
            </a:pPr>
            <a:endParaRPr lang="en-US" altLang="zh-TW" kern="0" dirty="0" smtClean="0">
              <a:ea typeface="新細明體" pitchFamily="18" charset="-120"/>
            </a:endParaRPr>
          </a:p>
          <a:p>
            <a:pPr lvl="2">
              <a:defRPr/>
            </a:pPr>
            <a:endParaRPr lang="en-US" altLang="zh-TW" kern="0" dirty="0" smtClean="0">
              <a:ea typeface="新細明體" pitchFamily="18" charset="-120"/>
            </a:endParaRPr>
          </a:p>
        </p:txBody>
      </p:sp>
      <p:pic>
        <p:nvPicPr>
          <p:cNvPr id="3" name="Cristiano Ronaldo Angry at Gareth Bale on 4 occasions_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677988"/>
            <a:ext cx="74993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688" y="2117725"/>
            <a:ext cx="8375650" cy="1330325"/>
          </a:xfrm>
        </p:spPr>
        <p:txBody>
          <a:bodyPr/>
          <a:lstStyle/>
          <a:p>
            <a:pPr algn="ctr"/>
            <a:r>
              <a:rPr lang="en-US" altLang="zh-TW" sz="4800" i="1" smtClean="0">
                <a:ea typeface="新細明體" pitchFamily="18" charset="-120"/>
              </a:rPr>
              <a:t>Thank you</a:t>
            </a:r>
            <a:br>
              <a:rPr lang="en-US" altLang="zh-TW" sz="4800" i="1" smtClean="0">
                <a:ea typeface="新細明體" pitchFamily="18" charset="-120"/>
              </a:rPr>
            </a:br>
            <a:endParaRPr lang="en-US" altLang="zh-TW" sz="2400" b="0" i="1" smtClean="0">
              <a:ea typeface="新細明體" pitchFamily="18" charset="-120"/>
            </a:endParaRP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2FFF49-FAB9-45D8-A624-CB8BB4C6835B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r="6134"/>
          <a:stretch>
            <a:fillRect/>
          </a:stretch>
        </p:blipFill>
        <p:spPr bwMode="auto">
          <a:xfrm>
            <a:off x="2936875" y="3716338"/>
            <a:ext cx="33496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46200" y="890588"/>
            <a:ext cx="61563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algn="l">
              <a:lnSpc>
                <a:spcPct val="90000"/>
              </a:lnSpc>
              <a:defRPr/>
            </a:pPr>
            <a:r>
              <a:rPr lang="en-SG" altLang="zh-TW" sz="2800" b="0" i="1" dirty="0" smtClean="0">
                <a:ea typeface="新細明體" pitchFamily="18" charset="-120"/>
              </a:rPr>
              <a:t>~ Just </a:t>
            </a:r>
            <a:r>
              <a:rPr lang="en-SG" altLang="zh-TW" sz="2800" b="0" i="1" dirty="0">
                <a:ea typeface="新細明體" pitchFamily="18" charset="-120"/>
              </a:rPr>
              <a:t>like human beings, a server has its life in a queueing </a:t>
            </a:r>
            <a:r>
              <a:rPr lang="en-SG" altLang="zh-TW" sz="2800" b="0" i="1" dirty="0" smtClean="0">
                <a:ea typeface="新細明體" pitchFamily="18" charset="-120"/>
              </a:rPr>
              <a:t>network. ~ </a:t>
            </a:r>
            <a:endParaRPr lang="en-US" altLang="zh-TW" sz="2800" kern="0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4AD3D-B3BF-406F-9E4F-523978B71B7C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21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  <a:noFill/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Defense Acquisition Program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2400" y="2501900"/>
            <a:ext cx="883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52400" y="1371600"/>
            <a:ext cx="8839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8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250950"/>
            <a:ext cx="62547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6972300" y="1574800"/>
            <a:ext cx="1798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1">
                <a:latin typeface="Times New Roman" pitchFamily="18" charset="0"/>
              </a:rPr>
              <a:t> Assembly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imes New Roman" pitchFamily="18" charset="0"/>
              </a:rPr>
              <a:t> Batching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imes New Roman" pitchFamily="18" charset="0"/>
              </a:rPr>
              <a:t> Dispatching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imes New Roman" pitchFamily="18" charset="0"/>
              </a:rPr>
              <a:t> Shift Schedule</a:t>
            </a:r>
            <a:endParaRPr lang="en-US" alt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18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02CB89-3316-4118-BD39-57C3E2AA7595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22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  <a:noFill/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Approximate Model for System Cycle Time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52400" y="2501900"/>
            <a:ext cx="883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1360488"/>
            <a:ext cx="49022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i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i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i="1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400" b="1" i="1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400" b="1" i="1">
              <a:latin typeface="Times New Roman" pitchFamily="18" charset="0"/>
              <a:ea typeface="新細明體" pitchFamily="18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800" b="1" i="1">
              <a:latin typeface="Times New Roman" pitchFamily="18" charset="0"/>
              <a:ea typeface="新細明體" pitchFamily="18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800" b="1" i="1">
              <a:latin typeface="Times New Roman" pitchFamily="18" charset="0"/>
              <a:ea typeface="新細明體" pitchFamily="18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000" baseline="-25000">
                <a:latin typeface="Times New Roman" pitchFamily="18" charset="0"/>
                <a:ea typeface="新細明體" pitchFamily="18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新細明體" pitchFamily="18" charset="-120"/>
              </a:rPr>
              <a:t>: </a:t>
            </a:r>
            <a:r>
              <a:rPr lang="en-US" altLang="zh-TW" sz="2000" i="1">
                <a:latin typeface="Symbol" pitchFamily="18" charset="2"/>
                <a:ea typeface="新細明體" pitchFamily="18" charset="-120"/>
              </a:rPr>
              <a:t>a</a:t>
            </a:r>
            <a:r>
              <a:rPr lang="en-US" altLang="zh-TW" sz="2000" i="1" baseline="-25000">
                <a:latin typeface="Times New Roman" pitchFamily="18" charset="0"/>
                <a:ea typeface="新細明體" pitchFamily="18" charset="-120"/>
              </a:rPr>
              <a:t>BN</a:t>
            </a:r>
            <a:endParaRPr lang="en-US" altLang="zh-TW" sz="2000">
              <a:latin typeface="Times New Roman" pitchFamily="18" charset="0"/>
              <a:ea typeface="新細明體" pitchFamily="18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000" baseline="-2500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新細明體" pitchFamily="18" charset="-120"/>
              </a:rPr>
              <a:t>’: Variability of the (</a:t>
            </a:r>
            <a:r>
              <a:rPr lang="en-US" altLang="zh-TW" sz="2000" i="1">
                <a:latin typeface="Times New Roman" pitchFamily="18" charset="0"/>
                <a:ea typeface="新細明體" pitchFamily="18" charset="-120"/>
              </a:rPr>
              <a:t>n</a:t>
            </a:r>
            <a:r>
              <a:rPr lang="en-US" altLang="zh-TW" sz="2000">
                <a:latin typeface="Times New Roman" pitchFamily="18" charset="0"/>
                <a:ea typeface="新細明體" pitchFamily="18" charset="-120"/>
              </a:rPr>
              <a:t> - 1) non-bottleneck (in ASIA systems)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000" baseline="-25000">
                <a:latin typeface="Times New Roman" pitchFamily="18" charset="0"/>
                <a:ea typeface="新細明體" pitchFamily="18" charset="-120"/>
              </a:rPr>
              <a:t>3</a:t>
            </a:r>
            <a:r>
              <a:rPr lang="en-US" altLang="zh-TW" sz="2000">
                <a:latin typeface="Times New Roman" pitchFamily="18" charset="0"/>
                <a:ea typeface="新細明體" pitchFamily="18" charset="-120"/>
              </a:rPr>
              <a:t>: Non-bottleneck capacity</a:t>
            </a:r>
            <a:r>
              <a:rPr lang="en-US" altLang="zh-TW" sz="2800">
                <a:latin typeface="Times New Roman" pitchFamily="18" charset="0"/>
                <a:ea typeface="新細明體" pitchFamily="18" charset="-120"/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8650" y="1397000"/>
          <a:ext cx="62785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3288960" imgH="1473120" progId="Equation.DSMT4">
                  <p:embed/>
                </p:oleObj>
              </mc:Choice>
              <mc:Fallback>
                <p:oleObj name="Equation" r:id="rId3" imgW="328896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397000"/>
                        <a:ext cx="6278563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373563"/>
            <a:ext cx="39020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D77210-C315-48DA-9737-0C94B04B028B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23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4921250" y="1371600"/>
            <a:ext cx="40703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b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G/G/1 model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b="1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b="1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b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YAN’s model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 b="1">
                <a:latin typeface="Times New Roman" pitchFamily="18" charset="0"/>
                <a:ea typeface="新細明體" pitchFamily="18" charset="-120"/>
              </a:rPr>
              <a:t>Yang, Ankenman and Nelson (2007)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 b="1">
              <a:latin typeface="Times New Roman" pitchFamily="18" charset="0"/>
              <a:ea typeface="新細明體" pitchFamily="18" charset="-120"/>
            </a:endParaRPr>
          </a:p>
          <a:p>
            <a:pPr lvl="3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en-US" altLang="zh-TW" sz="1600" b="1">
              <a:latin typeface="Times New Roman" pitchFamily="18" charset="0"/>
              <a:ea typeface="新細明體" pitchFamily="18" charset="-120"/>
            </a:endParaRPr>
          </a:p>
          <a:p>
            <a:pPr lvl="3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en-US" altLang="zh-TW" sz="16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  <a:noFill/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Regression Results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152400" y="2501900"/>
            <a:ext cx="883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16025"/>
            <a:ext cx="4119562" cy="283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981450"/>
            <a:ext cx="4144962" cy="282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5657850" y="1333500"/>
            <a:ext cx="1798638" cy="161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itchFamily="18" charset="0"/>
              </a:rPr>
              <a:t>k</a:t>
            </a:r>
            <a:r>
              <a:rPr lang="en-US" altLang="en-US" sz="2000" baseline="-25000">
                <a:latin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</a:rPr>
              <a:t> = 0.356</a:t>
            </a:r>
          </a:p>
          <a:p>
            <a:pPr eaLnBrk="1" hangingPunct="1"/>
            <a:r>
              <a:rPr lang="en-US" altLang="en-US" sz="2000" i="1">
                <a:latin typeface="Times New Roman" pitchFamily="18" charset="0"/>
              </a:rPr>
              <a:t>k</a:t>
            </a:r>
            <a:r>
              <a:rPr lang="en-US" altLang="en-US" sz="2000" baseline="-25000">
                <a:latin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</a:rPr>
              <a:t> = 422.951</a:t>
            </a:r>
          </a:p>
          <a:p>
            <a:pPr eaLnBrk="1" hangingPunct="1"/>
            <a:r>
              <a:rPr lang="en-US" altLang="en-US" sz="2000" i="1">
                <a:latin typeface="Times New Roman" pitchFamily="18" charset="0"/>
              </a:rPr>
              <a:t>k</a:t>
            </a:r>
            <a:r>
              <a:rPr lang="en-US" altLang="en-US" sz="2000" baseline="-25000">
                <a:latin typeface="Times New Roman" pitchFamily="18" charset="0"/>
              </a:rPr>
              <a:t>3</a:t>
            </a:r>
            <a:r>
              <a:rPr lang="en-US" altLang="en-US" sz="2000">
                <a:latin typeface="Times New Roman" pitchFamily="18" charset="0"/>
              </a:rPr>
              <a:t> = 14.636</a:t>
            </a: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BN Cap = 13.7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34025" y="5665788"/>
          <a:ext cx="285273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5" imgW="1764534" imgH="444307" progId="Equation.DSMT4">
                  <p:embed/>
                </p:oleObj>
              </mc:Choice>
              <mc:Fallback>
                <p:oleObj name="Equation" r:id="rId5" imgW="176453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665788"/>
                        <a:ext cx="2852738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453063" y="3584575"/>
          <a:ext cx="28987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7" imgW="1828800" imgH="482600" progId="Equation.DSMT4">
                  <p:embed/>
                </p:oleObj>
              </mc:Choice>
              <mc:Fallback>
                <p:oleObj name="Equation" r:id="rId7" imgW="1828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3584575"/>
                        <a:ext cx="28987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45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DF8C07-4D6B-4B56-99AE-2DBFB9AF81D8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24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152400" y="1371600"/>
            <a:ext cx="87010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800" baseline="-25000">
                <a:latin typeface="Times New Roman" pitchFamily="18" charset="0"/>
                <a:ea typeface="新細明體" pitchFamily="18" charset="-120"/>
              </a:rPr>
              <a:t>1</a:t>
            </a:r>
            <a:r>
              <a:rPr lang="en-US" altLang="zh-TW" sz="2800">
                <a:latin typeface="Times New Roman" pitchFamily="18" charset="0"/>
                <a:ea typeface="新細明體" pitchFamily="18" charset="-120"/>
              </a:rPr>
              <a:t>: by historical bottleneck queue time in heavy traffic.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by Sakasegawa (1977)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000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000" b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800" baseline="-25000">
                <a:latin typeface="Times New Roman" pitchFamily="18" charset="0"/>
                <a:ea typeface="新細明體" pitchFamily="18" charset="-120"/>
              </a:rPr>
              <a:t>3</a:t>
            </a:r>
            <a:r>
              <a:rPr lang="en-US" altLang="zh-TW" sz="2800">
                <a:latin typeface="Times New Roman" pitchFamily="18" charset="0"/>
                <a:ea typeface="新細明體" pitchFamily="18" charset="-120"/>
              </a:rPr>
              <a:t>: capacity of the 2</a:t>
            </a:r>
            <a:r>
              <a:rPr lang="en-US" altLang="zh-TW" sz="2800" baseline="30000">
                <a:latin typeface="Times New Roman" pitchFamily="18" charset="0"/>
                <a:ea typeface="新細明體" pitchFamily="18" charset="-120"/>
              </a:rPr>
              <a:t>nd</a:t>
            </a:r>
            <a:r>
              <a:rPr lang="en-US" altLang="zh-TW" sz="2800">
                <a:latin typeface="Times New Roman" pitchFamily="18" charset="0"/>
                <a:ea typeface="新細明體" pitchFamily="18" charset="-120"/>
              </a:rPr>
              <a:t> bottleneck, i.e.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000" b="1" i="1">
              <a:latin typeface="Times New Roman" pitchFamily="18" charset="0"/>
              <a:ea typeface="新細明體" pitchFamily="18" charset="-12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altLang="zh-TW" sz="2000" b="1" i="1"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i="1">
                <a:latin typeface="Times New Roman" pitchFamily="18" charset="0"/>
                <a:ea typeface="新細明體" pitchFamily="18" charset="-120"/>
              </a:rPr>
              <a:t>k</a:t>
            </a:r>
            <a:r>
              <a:rPr lang="en-US" altLang="zh-TW" sz="2800" baseline="-2500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>
                <a:latin typeface="Times New Roman" pitchFamily="18" charset="0"/>
                <a:ea typeface="新細明體" pitchFamily="18" charset="-120"/>
              </a:rPr>
              <a:t>: by historical factory cycle time 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zh-TW" i="1" smtClean="0">
                <a:ea typeface="新細明體" pitchFamily="18" charset="-120"/>
              </a:rPr>
              <a:t>Model for Multiple-Server Stations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646238" y="3689350"/>
          <a:ext cx="2768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3" imgW="1257300" imgH="228600" progId="Equation.DSMT4">
                  <p:embed/>
                </p:oleObj>
              </mc:Choice>
              <mc:Fallback>
                <p:oleObj name="Equation" r:id="rId3" imgW="1257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689350"/>
                        <a:ext cx="27686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4189413" y="1963738"/>
          <a:ext cx="357028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Equation" r:id="rId5" imgW="1892160" imgH="533160" progId="Equation.DSMT4">
                  <p:embed/>
                </p:oleObj>
              </mc:Choice>
              <mc:Fallback>
                <p:oleObj name="Equation" r:id="rId5" imgW="18921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1963738"/>
                        <a:ext cx="3570287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1562100" y="4899025"/>
          <a:ext cx="64770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Equation" r:id="rId7" imgW="3962400" imgH="990600" progId="Equation.DSMT4">
                  <p:embed/>
                </p:oleObj>
              </mc:Choice>
              <mc:Fallback>
                <p:oleObj name="Equation" r:id="rId7" imgW="39624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899025"/>
                        <a:ext cx="6477000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43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0C1A09-9D16-40F2-A88B-FC6BEB1793A4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25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011613"/>
            <a:ext cx="4027487" cy="248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724525" y="4021138"/>
          <a:ext cx="31845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4" imgW="2400120" imgH="1600200" progId="Equation.DSMT4">
                  <p:embed/>
                </p:oleObj>
              </mc:Choice>
              <mc:Fallback>
                <p:oleObj name="Equation" r:id="rId4" imgW="240012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21138"/>
                        <a:ext cx="31845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08113"/>
            <a:ext cx="66357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zh-TW" i="1" smtClean="0">
                <a:ea typeface="新細明體" pitchFamily="18" charset="-120"/>
              </a:rPr>
              <a:t>System with Multiple Servers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2501900"/>
            <a:ext cx="883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4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52400" y="1371600"/>
            <a:ext cx="8839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zh-TW" sz="28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81013" y="3275013"/>
            <a:ext cx="6353175" cy="3365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7127875" y="2784475"/>
            <a:ext cx="1798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itchFamily="18" charset="0"/>
              </a:rPr>
              <a:t>m</a:t>
            </a:r>
            <a:r>
              <a:rPr lang="en-US" altLang="en-US" sz="2000"/>
              <a:t> = 5</a:t>
            </a:r>
          </a:p>
          <a:p>
            <a:pPr eaLnBrk="1" hangingPunct="1"/>
            <a:r>
              <a:rPr lang="en-US" altLang="en-US" sz="2000" i="1">
                <a:latin typeface="Times New Roman" pitchFamily="18" charset="0"/>
              </a:rPr>
              <a:t>k</a:t>
            </a:r>
            <a:r>
              <a:rPr lang="en-US" altLang="en-US" sz="2000" baseline="-25000">
                <a:latin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</a:rPr>
              <a:t> = 0.087</a:t>
            </a:r>
          </a:p>
          <a:p>
            <a:pPr eaLnBrk="1" hangingPunct="1"/>
            <a:r>
              <a:rPr lang="en-US" altLang="en-US" sz="2000" i="1">
                <a:latin typeface="Times New Roman" pitchFamily="18" charset="0"/>
              </a:rPr>
              <a:t>k</a:t>
            </a:r>
            <a:r>
              <a:rPr lang="en-US" altLang="en-US" sz="2000" baseline="-25000">
                <a:latin typeface="Times New Roman" pitchFamily="18" charset="0"/>
              </a:rPr>
              <a:t>3</a:t>
            </a:r>
            <a:r>
              <a:rPr lang="en-US" altLang="en-US" sz="2000">
                <a:latin typeface="Times New Roman" pitchFamily="18" charset="0"/>
              </a:rPr>
              <a:t> = 248.276</a:t>
            </a:r>
          </a:p>
        </p:txBody>
      </p:sp>
      <p:sp>
        <p:nvSpPr>
          <p:cNvPr id="9228" name="Oval 13"/>
          <p:cNvSpPr>
            <a:spLocks noChangeArrowheads="1"/>
          </p:cNvSpPr>
          <p:nvPr/>
        </p:nvSpPr>
        <p:spPr bwMode="auto">
          <a:xfrm>
            <a:off x="6183313" y="5280025"/>
            <a:ext cx="265112" cy="3349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3652838" y="3275013"/>
            <a:ext cx="1435100" cy="334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5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The Intrinsic Gap and Intrinsic Ratio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03313"/>
            <a:ext cx="8821738" cy="5160962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Intrinsic Gap (IG):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The queue time difference between the ASIA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altLang="zh-TW" smtClean="0">
                <a:ea typeface="新細明體" pitchFamily="18" charset="-120"/>
              </a:rPr>
              <a:t>	and BSIA systems.</a:t>
            </a:r>
          </a:p>
          <a:p>
            <a:pPr marL="990600" lvl="1" indent="-533400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  <a:p>
            <a:pPr marL="1752600" lvl="3" indent="-381000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Intrinsic Ratio (IR):</a:t>
            </a:r>
          </a:p>
          <a:p>
            <a:pPr marL="609600" indent="-609600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</a:pPr>
            <a:endParaRPr lang="en-US" altLang="zh-TW" i="1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If </a:t>
            </a:r>
            <a:r>
              <a:rPr lang="en-US" altLang="zh-TW" i="1" smtClean="0">
                <a:ea typeface="新細明體" pitchFamily="18" charset="-120"/>
              </a:rPr>
              <a:t>c</a:t>
            </a:r>
            <a:r>
              <a:rPr lang="en-US" altLang="zh-TW" baseline="-25000" smtClean="0">
                <a:ea typeface="新細明體" pitchFamily="18" charset="-120"/>
              </a:rPr>
              <a:t>s</a:t>
            </a:r>
            <a:r>
              <a:rPr lang="en-US" altLang="zh-TW" smtClean="0">
                <a:ea typeface="新細明體" pitchFamily="18" charset="-120"/>
              </a:rPr>
              <a:t> = 0 =&gt; actual </a:t>
            </a:r>
            <a:r>
              <a:rPr lang="en-US" altLang="zh-TW" i="1" smtClean="0">
                <a:ea typeface="新細明體" pitchFamily="18" charset="-120"/>
              </a:rPr>
              <a:t>QT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i="1" smtClean="0">
                <a:ea typeface="新細明體" pitchFamily="18" charset="-120"/>
              </a:rPr>
              <a:t>QT</a:t>
            </a:r>
            <a:r>
              <a:rPr lang="en-US" altLang="zh-TW" smtClean="0">
                <a:ea typeface="新細明體" pitchFamily="18" charset="-120"/>
              </a:rPr>
              <a:t> in BSIA =&gt; IR is 0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In Jackson networks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altLang="zh-TW" smtClean="0">
                <a:ea typeface="新細明體" pitchFamily="18" charset="-120"/>
              </a:rPr>
              <a:t>	=&gt; actual </a:t>
            </a:r>
            <a:r>
              <a:rPr lang="en-US" altLang="zh-TW" i="1" smtClean="0">
                <a:ea typeface="新細明體" pitchFamily="18" charset="-120"/>
              </a:rPr>
              <a:t>QT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i="1" smtClean="0">
                <a:ea typeface="新細明體" pitchFamily="18" charset="-120"/>
              </a:rPr>
              <a:t>QT</a:t>
            </a:r>
            <a:r>
              <a:rPr lang="en-US" altLang="zh-TW" smtClean="0">
                <a:ea typeface="新細明體" pitchFamily="18" charset="-120"/>
              </a:rPr>
              <a:t> in ASIA system =&gt; IR is 1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1195388" y="2611438"/>
          <a:ext cx="621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3" imgW="3581400" imgH="203200" progId="Equation.DSMT4">
                  <p:embed/>
                </p:oleObj>
              </mc:Choice>
              <mc:Fallback>
                <p:oleObj name="Equation" r:id="rId3" imgW="35814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611438"/>
                        <a:ext cx="621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4479925" y="2686050"/>
            <a:ext cx="18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3558" name="Object 3"/>
          <p:cNvGraphicFramePr>
            <a:graphicFrameLocks noChangeAspect="1"/>
          </p:cNvGraphicFramePr>
          <p:nvPr/>
        </p:nvGraphicFramePr>
        <p:xfrm>
          <a:off x="1184275" y="3930650"/>
          <a:ext cx="5410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5" imgW="3175000" imgH="419100" progId="Equation.DSMT4">
                  <p:embed/>
                </p:oleObj>
              </mc:Choice>
              <mc:Fallback>
                <p:oleObj name="Equation" r:id="rId5" imgW="3175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3930650"/>
                        <a:ext cx="54102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Group 41"/>
          <p:cNvGrpSpPr>
            <a:grpSpLocks/>
          </p:cNvGrpSpPr>
          <p:nvPr/>
        </p:nvGrpSpPr>
        <p:grpSpPr bwMode="auto">
          <a:xfrm>
            <a:off x="7151688" y="3346450"/>
            <a:ext cx="1903412" cy="2674938"/>
            <a:chOff x="4484" y="2298"/>
            <a:chExt cx="1199" cy="1685"/>
          </a:xfrm>
        </p:grpSpPr>
        <p:sp>
          <p:nvSpPr>
            <p:cNvPr id="23563" name="Line 29"/>
            <p:cNvSpPr>
              <a:spLocks noChangeShapeType="1"/>
            </p:cNvSpPr>
            <p:nvPr/>
          </p:nvSpPr>
          <p:spPr bwMode="auto">
            <a:xfrm>
              <a:off x="5261" y="2408"/>
              <a:ext cx="0" cy="15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>
              <a:off x="5208" y="3919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65" name="Line 31"/>
            <p:cNvSpPr>
              <a:spLocks noChangeShapeType="1"/>
            </p:cNvSpPr>
            <p:nvPr/>
          </p:nvSpPr>
          <p:spPr bwMode="auto">
            <a:xfrm>
              <a:off x="5205" y="3297"/>
              <a:ext cx="1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66" name="Line 32"/>
            <p:cNvSpPr>
              <a:spLocks noChangeShapeType="1"/>
            </p:cNvSpPr>
            <p:nvPr/>
          </p:nvSpPr>
          <p:spPr bwMode="auto">
            <a:xfrm>
              <a:off x="5203" y="2855"/>
              <a:ext cx="1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67" name="Line 33"/>
            <p:cNvSpPr>
              <a:spLocks noChangeShapeType="1"/>
            </p:cNvSpPr>
            <p:nvPr/>
          </p:nvSpPr>
          <p:spPr bwMode="auto">
            <a:xfrm>
              <a:off x="5201" y="2413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68" name="Text Box 34"/>
            <p:cNvSpPr txBox="1">
              <a:spLocks noChangeArrowheads="1"/>
            </p:cNvSpPr>
            <p:nvPr/>
          </p:nvSpPr>
          <p:spPr bwMode="auto">
            <a:xfrm>
              <a:off x="4517" y="3177"/>
              <a:ext cx="7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QT in BSIA</a:t>
              </a:r>
            </a:p>
          </p:txBody>
        </p:sp>
        <p:sp>
          <p:nvSpPr>
            <p:cNvPr id="23569" name="Text Box 35"/>
            <p:cNvSpPr txBox="1">
              <a:spLocks noChangeArrowheads="1"/>
            </p:cNvSpPr>
            <p:nvPr/>
          </p:nvSpPr>
          <p:spPr bwMode="auto">
            <a:xfrm>
              <a:off x="4484" y="2298"/>
              <a:ext cx="7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QT in ASIA</a:t>
              </a:r>
              <a:endParaRPr lang="en-US" alt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70" name="Text Box 36"/>
            <p:cNvSpPr txBox="1">
              <a:spLocks noChangeArrowheads="1"/>
            </p:cNvSpPr>
            <p:nvPr/>
          </p:nvSpPr>
          <p:spPr bwMode="auto">
            <a:xfrm>
              <a:off x="4565" y="2735"/>
              <a:ext cx="6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Actual QT</a:t>
              </a:r>
              <a:endParaRPr lang="en-US" altLang="en-US" sz="1600" baseline="-250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571" name="Text Box 37"/>
            <p:cNvSpPr txBox="1">
              <a:spLocks noChangeArrowheads="1"/>
            </p:cNvSpPr>
            <p:nvPr/>
          </p:nvSpPr>
          <p:spPr bwMode="auto">
            <a:xfrm>
              <a:off x="4961" y="3770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3572" name="Arc 38"/>
            <p:cNvSpPr>
              <a:spLocks/>
            </p:cNvSpPr>
            <p:nvPr/>
          </p:nvSpPr>
          <p:spPr bwMode="auto">
            <a:xfrm>
              <a:off x="5257" y="2416"/>
              <a:ext cx="158" cy="870"/>
            </a:xfrm>
            <a:custGeom>
              <a:avLst/>
              <a:gdLst>
                <a:gd name="T0" fmla="*/ 0 w 22091"/>
                <a:gd name="T1" fmla="*/ 0 h 43200"/>
                <a:gd name="T2" fmla="*/ 0 w 22091"/>
                <a:gd name="T3" fmla="*/ 0 h 43200"/>
                <a:gd name="T4" fmla="*/ 0 w 22091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91"/>
                <a:gd name="T10" fmla="*/ 0 h 43200"/>
                <a:gd name="T11" fmla="*/ 22091 w 2209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1" h="43200" fill="none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</a:path>
                <a:path w="22091" h="43200" stroke="0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  <a:lnTo>
                    <a:pt x="491" y="21600"/>
                  </a:lnTo>
                  <a:lnTo>
                    <a:pt x="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573" name="Text Box 39"/>
            <p:cNvSpPr txBox="1">
              <a:spLocks noChangeArrowheads="1"/>
            </p:cNvSpPr>
            <p:nvPr/>
          </p:nvSpPr>
          <p:spPr bwMode="auto">
            <a:xfrm>
              <a:off x="5430" y="2712"/>
              <a:ext cx="2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IG</a:t>
              </a:r>
            </a:p>
          </p:txBody>
        </p:sp>
        <p:sp>
          <p:nvSpPr>
            <p:cNvPr id="23574" name="Arc 40"/>
            <p:cNvSpPr>
              <a:spLocks/>
            </p:cNvSpPr>
            <p:nvPr/>
          </p:nvSpPr>
          <p:spPr bwMode="auto">
            <a:xfrm>
              <a:off x="5262" y="2865"/>
              <a:ext cx="81" cy="412"/>
            </a:xfrm>
            <a:custGeom>
              <a:avLst/>
              <a:gdLst>
                <a:gd name="T0" fmla="*/ 0 w 22091"/>
                <a:gd name="T1" fmla="*/ 0 h 43200"/>
                <a:gd name="T2" fmla="*/ 0 w 22091"/>
                <a:gd name="T3" fmla="*/ 0 h 43200"/>
                <a:gd name="T4" fmla="*/ 0 w 22091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91"/>
                <a:gd name="T10" fmla="*/ 0 h 43200"/>
                <a:gd name="T11" fmla="*/ 22091 w 2209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1" h="43200" fill="none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</a:path>
                <a:path w="22091" h="43200" stroke="0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  <a:lnTo>
                    <a:pt x="491" y="21600"/>
                  </a:lnTo>
                  <a:lnTo>
                    <a:pt x="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23560" name="Rectangle 43"/>
          <p:cNvSpPr>
            <a:spLocks noChangeArrowheads="1"/>
          </p:cNvSpPr>
          <p:nvPr/>
        </p:nvSpPr>
        <p:spPr bwMode="auto">
          <a:xfrm>
            <a:off x="4479925" y="1743075"/>
            <a:ext cx="18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3561" name="Object 4"/>
          <p:cNvGraphicFramePr>
            <a:graphicFrameLocks noChangeAspect="1"/>
          </p:cNvGraphicFramePr>
          <p:nvPr/>
        </p:nvGraphicFramePr>
        <p:xfrm>
          <a:off x="7054850" y="1125538"/>
          <a:ext cx="172878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Bitmap Image" r:id="rId7" imgW="3734321" imgH="3104762" progId="Paint.Picture">
                  <p:embed/>
                </p:oleObj>
              </mc:Choice>
              <mc:Fallback>
                <p:oleObj name="Bitmap Image" r:id="rId7" imgW="3734321" imgH="31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1125538"/>
                        <a:ext cx="172878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Slide Number Placeholder 2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50B41A-ACEC-4927-B768-88117F74E094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Structures of STQB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243013"/>
            <a:ext cx="4343400" cy="4800600"/>
          </a:xfrm>
          <a:noFill/>
        </p:spPr>
        <p:txBody>
          <a:bodyPr/>
          <a:lstStyle/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r>
              <a:rPr lang="en-US" altLang="zh-TW" sz="2000" smtClean="0">
                <a:ea typeface="新細明體" pitchFamily="18" charset="-120"/>
              </a:rPr>
              <a:t>ASIA:</a:t>
            </a: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r>
              <a:rPr lang="en-US" altLang="zh-TW" sz="2000" smtClean="0">
                <a:ea typeface="新細明體" pitchFamily="18" charset="-120"/>
              </a:rPr>
              <a:t>BSIA:</a:t>
            </a: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r>
              <a:rPr lang="en-US" altLang="zh-TW" sz="2000" smtClean="0">
                <a:ea typeface="新細明體" pitchFamily="18" charset="-120"/>
              </a:rPr>
              <a:t>Intrinsic Gap:</a:t>
            </a: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  <a:p>
            <a:pPr marL="609600" indent="-609600"/>
            <a:r>
              <a:rPr lang="en-US" altLang="zh-TW" sz="2000" smtClean="0">
                <a:ea typeface="新細明體" pitchFamily="18" charset="-120"/>
              </a:rPr>
              <a:t>Intrinsic Ratio:</a:t>
            </a:r>
          </a:p>
          <a:p>
            <a:pPr marL="609600" indent="-609600"/>
            <a:endParaRPr lang="en-US" altLang="zh-TW" sz="2000" smtClean="0">
              <a:ea typeface="新細明體" pitchFamily="18" charset="-120"/>
            </a:endParaRPr>
          </a:p>
        </p:txBody>
      </p:sp>
      <p:graphicFrame>
        <p:nvGraphicFramePr>
          <p:cNvPr id="24580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65438" y="3678238"/>
          <a:ext cx="47117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0" name="Equation" r:id="rId3" imgW="3416300" imgH="482600" progId="Equation.DSMT4">
                  <p:embed/>
                </p:oleObj>
              </mc:Choice>
              <mc:Fallback>
                <p:oleObj name="Equation" r:id="rId3" imgW="34163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678238"/>
                        <a:ext cx="47117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2903538" y="4422775"/>
          <a:ext cx="31130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1" name="Equation" r:id="rId5" imgW="2070100" imgH="482600" progId="Equation.DSMT4">
                  <p:embed/>
                </p:oleObj>
              </mc:Choice>
              <mc:Fallback>
                <p:oleObj name="Equation" r:id="rId5" imgW="2070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422775"/>
                        <a:ext cx="31130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44800" y="2889250"/>
          <a:ext cx="2638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2" name="Equation" r:id="rId7" imgW="1866900" imgH="482600" progId="Equation.DSMT4">
                  <p:embed/>
                </p:oleObj>
              </mc:Choice>
              <mc:Fallback>
                <p:oleObj name="Equation" r:id="rId7" imgW="1866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89250"/>
                        <a:ext cx="26384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2946400" y="5230813"/>
          <a:ext cx="15748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3" name="Equation" r:id="rId9" imgW="1066800" imgH="419100" progId="Equation.DSMT4">
                  <p:embed/>
                </p:oleObj>
              </mc:Choice>
              <mc:Fallback>
                <p:oleObj name="Equation" r:id="rId9" imgW="10668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30813"/>
                        <a:ext cx="15748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Oval 41"/>
          <p:cNvSpPr>
            <a:spLocks noChangeArrowheads="1"/>
          </p:cNvSpPr>
          <p:nvPr/>
        </p:nvSpPr>
        <p:spPr bwMode="auto">
          <a:xfrm>
            <a:off x="3355975" y="4603750"/>
            <a:ext cx="484188" cy="39528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4585" name="Group 86"/>
          <p:cNvGrpSpPr>
            <a:grpSpLocks/>
          </p:cNvGrpSpPr>
          <p:nvPr/>
        </p:nvGrpSpPr>
        <p:grpSpPr bwMode="auto">
          <a:xfrm>
            <a:off x="1135063" y="1163638"/>
            <a:ext cx="7011987" cy="1206500"/>
            <a:chOff x="528" y="379"/>
            <a:chExt cx="4416" cy="725"/>
          </a:xfrm>
        </p:grpSpPr>
        <p:sp>
          <p:nvSpPr>
            <p:cNvPr id="24605" name="Line 87"/>
            <p:cNvSpPr>
              <a:spLocks noChangeShapeType="1"/>
            </p:cNvSpPr>
            <p:nvPr/>
          </p:nvSpPr>
          <p:spPr bwMode="auto">
            <a:xfrm>
              <a:off x="528" y="915"/>
              <a:ext cx="9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06" name="Line 88"/>
            <p:cNvSpPr>
              <a:spLocks noChangeShapeType="1"/>
            </p:cNvSpPr>
            <p:nvPr/>
          </p:nvSpPr>
          <p:spPr bwMode="auto">
            <a:xfrm>
              <a:off x="1487" y="747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07" name="Line 89"/>
            <p:cNvSpPr>
              <a:spLocks noChangeShapeType="1"/>
            </p:cNvSpPr>
            <p:nvPr/>
          </p:nvSpPr>
          <p:spPr bwMode="auto">
            <a:xfrm>
              <a:off x="1764" y="747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08" name="Line 90"/>
            <p:cNvSpPr>
              <a:spLocks noChangeShapeType="1"/>
            </p:cNvSpPr>
            <p:nvPr/>
          </p:nvSpPr>
          <p:spPr bwMode="auto">
            <a:xfrm>
              <a:off x="1487" y="1045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09" name="Line 91"/>
            <p:cNvSpPr>
              <a:spLocks noChangeShapeType="1"/>
            </p:cNvSpPr>
            <p:nvPr/>
          </p:nvSpPr>
          <p:spPr bwMode="auto">
            <a:xfrm>
              <a:off x="1671" y="747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0" name="Line 92"/>
            <p:cNvSpPr>
              <a:spLocks noChangeShapeType="1"/>
            </p:cNvSpPr>
            <p:nvPr/>
          </p:nvSpPr>
          <p:spPr bwMode="auto">
            <a:xfrm>
              <a:off x="1579" y="747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1" name="Oval 93"/>
            <p:cNvSpPr>
              <a:spLocks noChangeArrowheads="1"/>
            </p:cNvSpPr>
            <p:nvPr/>
          </p:nvSpPr>
          <p:spPr bwMode="auto">
            <a:xfrm>
              <a:off x="1856" y="688"/>
              <a:ext cx="431" cy="4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24612" name="Text Box 94"/>
            <p:cNvSpPr txBox="1">
              <a:spLocks noChangeArrowheads="1"/>
            </p:cNvSpPr>
            <p:nvPr/>
          </p:nvSpPr>
          <p:spPr bwMode="auto">
            <a:xfrm>
              <a:off x="697" y="641"/>
              <a:ext cx="6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20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a1</a:t>
              </a:r>
              <a:r>
                <a:rPr kumimoji="1" lang="en-US" altLang="zh-TW" sz="2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sp>
          <p:nvSpPr>
            <p:cNvPr id="24613" name="Oval 95"/>
            <p:cNvSpPr>
              <a:spLocks noChangeArrowheads="1"/>
            </p:cNvSpPr>
            <p:nvPr/>
          </p:nvSpPr>
          <p:spPr bwMode="auto">
            <a:xfrm>
              <a:off x="3772" y="688"/>
              <a:ext cx="430" cy="4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BN</a:t>
              </a:r>
              <a:endParaRPr kumimoji="1" lang="en-US" altLang="zh-TW" sz="2000" baseline="-25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4614" name="Line 96"/>
            <p:cNvSpPr>
              <a:spLocks noChangeShapeType="1"/>
            </p:cNvSpPr>
            <p:nvPr/>
          </p:nvSpPr>
          <p:spPr bwMode="auto">
            <a:xfrm>
              <a:off x="2404" y="915"/>
              <a:ext cx="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5" name="Line 97"/>
            <p:cNvSpPr>
              <a:spLocks noChangeShapeType="1"/>
            </p:cNvSpPr>
            <p:nvPr/>
          </p:nvSpPr>
          <p:spPr bwMode="auto">
            <a:xfrm>
              <a:off x="3378" y="763"/>
              <a:ext cx="2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6" name="Line 98"/>
            <p:cNvSpPr>
              <a:spLocks noChangeShapeType="1"/>
            </p:cNvSpPr>
            <p:nvPr/>
          </p:nvSpPr>
          <p:spPr bwMode="auto">
            <a:xfrm>
              <a:off x="3654" y="763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7" name="Line 99"/>
            <p:cNvSpPr>
              <a:spLocks noChangeShapeType="1"/>
            </p:cNvSpPr>
            <p:nvPr/>
          </p:nvSpPr>
          <p:spPr bwMode="auto">
            <a:xfrm>
              <a:off x="3378" y="1061"/>
              <a:ext cx="2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8" name="Line 100"/>
            <p:cNvSpPr>
              <a:spLocks noChangeShapeType="1"/>
            </p:cNvSpPr>
            <p:nvPr/>
          </p:nvSpPr>
          <p:spPr bwMode="auto">
            <a:xfrm>
              <a:off x="3562" y="763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19" name="Line 101"/>
            <p:cNvSpPr>
              <a:spLocks noChangeShapeType="1"/>
            </p:cNvSpPr>
            <p:nvPr/>
          </p:nvSpPr>
          <p:spPr bwMode="auto">
            <a:xfrm>
              <a:off x="3470" y="763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20" name="Line 102"/>
            <p:cNvSpPr>
              <a:spLocks noChangeShapeType="1"/>
            </p:cNvSpPr>
            <p:nvPr/>
          </p:nvSpPr>
          <p:spPr bwMode="auto">
            <a:xfrm>
              <a:off x="4298" y="915"/>
              <a:ext cx="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4621" name="Text Box 103"/>
            <p:cNvSpPr txBox="1">
              <a:spLocks noChangeArrowheads="1"/>
            </p:cNvSpPr>
            <p:nvPr/>
          </p:nvSpPr>
          <p:spPr bwMode="auto">
            <a:xfrm>
              <a:off x="2533" y="641"/>
              <a:ext cx="6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20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a2</a:t>
              </a:r>
              <a:r>
                <a:rPr kumimoji="1" lang="en-US" altLang="zh-TW" sz="2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sp>
          <p:nvSpPr>
            <p:cNvPr id="24622" name="Text Box 104"/>
            <p:cNvSpPr txBox="1">
              <a:spLocks noChangeArrowheads="1"/>
            </p:cNvSpPr>
            <p:nvPr/>
          </p:nvSpPr>
          <p:spPr bwMode="auto">
            <a:xfrm>
              <a:off x="1632" y="379"/>
              <a:ext cx="6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 (</a:t>
              </a:r>
              <a:r>
                <a:rPr kumimoji="1" lang="en-US" altLang="zh-TW" sz="20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m</a:t>
              </a:r>
              <a:r>
                <a:rPr kumimoji="1" lang="en-US" altLang="zh-TW" sz="20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s1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)</a:t>
              </a:r>
              <a:endParaRPr kumimoji="1" lang="zh-TW" altLang="en-US" sz="2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4623" name="Text Box 105"/>
            <p:cNvSpPr txBox="1">
              <a:spLocks noChangeArrowheads="1"/>
            </p:cNvSpPr>
            <p:nvPr/>
          </p:nvSpPr>
          <p:spPr bwMode="auto">
            <a:xfrm>
              <a:off x="3547" y="379"/>
              <a:ext cx="6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 (</a:t>
              </a:r>
              <a:r>
                <a:rPr kumimoji="1" lang="en-US" altLang="zh-TW" sz="20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m</a:t>
              </a:r>
              <a:r>
                <a:rPr kumimoji="1" lang="en-US" altLang="zh-TW" sz="20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2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20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2000" baseline="-250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s2</a:t>
              </a:r>
              <a:r>
                <a:rPr kumimoji="1" lang="en-US" altLang="zh-TW" sz="2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)</a:t>
              </a:r>
              <a:endParaRPr kumimoji="1" lang="zh-TW" altLang="en-US" sz="2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24586" name="Group 140"/>
          <p:cNvGrpSpPr>
            <a:grpSpLocks/>
          </p:cNvGrpSpPr>
          <p:nvPr/>
        </p:nvGrpSpPr>
        <p:grpSpPr bwMode="auto">
          <a:xfrm>
            <a:off x="6303963" y="4313238"/>
            <a:ext cx="2566987" cy="1962150"/>
            <a:chOff x="3971" y="2937"/>
            <a:chExt cx="1617" cy="1236"/>
          </a:xfrm>
        </p:grpSpPr>
        <p:sp>
          <p:nvSpPr>
            <p:cNvPr id="24588" name="Freeform 122"/>
            <p:cNvSpPr>
              <a:spLocks/>
            </p:cNvSpPr>
            <p:nvPr/>
          </p:nvSpPr>
          <p:spPr bwMode="auto">
            <a:xfrm>
              <a:off x="4074" y="3462"/>
              <a:ext cx="1271" cy="611"/>
            </a:xfrm>
            <a:custGeom>
              <a:avLst/>
              <a:gdLst>
                <a:gd name="T0" fmla="*/ 0 w 2094"/>
                <a:gd name="T1" fmla="*/ 1 h 958"/>
                <a:gd name="T2" fmla="*/ 1 w 2094"/>
                <a:gd name="T3" fmla="*/ 1 h 958"/>
                <a:gd name="T4" fmla="*/ 1 w 2094"/>
                <a:gd name="T5" fmla="*/ 1 h 958"/>
                <a:gd name="T6" fmla="*/ 1 w 2094"/>
                <a:gd name="T7" fmla="*/ 1 h 958"/>
                <a:gd name="T8" fmla="*/ 1 w 2094"/>
                <a:gd name="T9" fmla="*/ 1 h 958"/>
                <a:gd name="T10" fmla="*/ 1 w 2094"/>
                <a:gd name="T11" fmla="*/ 1 h 958"/>
                <a:gd name="T12" fmla="*/ 1 w 2094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4"/>
                <a:gd name="T22" fmla="*/ 0 h 958"/>
                <a:gd name="T23" fmla="*/ 2094 w 2094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4" h="958">
                  <a:moveTo>
                    <a:pt x="0" y="958"/>
                  </a:moveTo>
                  <a:cubicBezTo>
                    <a:pt x="93" y="951"/>
                    <a:pt x="187" y="945"/>
                    <a:pt x="343" y="911"/>
                  </a:cubicBezTo>
                  <a:cubicBezTo>
                    <a:pt x="499" y="877"/>
                    <a:pt x="743" y="822"/>
                    <a:pt x="934" y="755"/>
                  </a:cubicBezTo>
                  <a:cubicBezTo>
                    <a:pt x="1125" y="688"/>
                    <a:pt x="1342" y="588"/>
                    <a:pt x="1487" y="506"/>
                  </a:cubicBezTo>
                  <a:cubicBezTo>
                    <a:pt x="1632" y="424"/>
                    <a:pt x="1723" y="330"/>
                    <a:pt x="1806" y="265"/>
                  </a:cubicBezTo>
                  <a:cubicBezTo>
                    <a:pt x="1889" y="200"/>
                    <a:pt x="1937" y="161"/>
                    <a:pt x="1985" y="117"/>
                  </a:cubicBezTo>
                  <a:cubicBezTo>
                    <a:pt x="2033" y="73"/>
                    <a:pt x="2063" y="36"/>
                    <a:pt x="209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89" name="Line 123"/>
            <p:cNvSpPr>
              <a:spLocks noChangeShapeType="1"/>
            </p:cNvSpPr>
            <p:nvPr/>
          </p:nvSpPr>
          <p:spPr bwMode="auto">
            <a:xfrm>
              <a:off x="4069" y="3125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0" name="Line 124"/>
            <p:cNvSpPr>
              <a:spLocks noChangeShapeType="1"/>
            </p:cNvSpPr>
            <p:nvPr/>
          </p:nvSpPr>
          <p:spPr bwMode="auto">
            <a:xfrm>
              <a:off x="4065" y="4082"/>
              <a:ext cx="1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1" name="Arc 125"/>
            <p:cNvSpPr>
              <a:spLocks/>
            </p:cNvSpPr>
            <p:nvPr/>
          </p:nvSpPr>
          <p:spPr bwMode="auto">
            <a:xfrm rot="4631165">
              <a:off x="4221" y="2831"/>
              <a:ext cx="849" cy="1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2" name="Arc 126"/>
            <p:cNvSpPr>
              <a:spLocks/>
            </p:cNvSpPr>
            <p:nvPr/>
          </p:nvSpPr>
          <p:spPr bwMode="auto">
            <a:xfrm rot="5400000">
              <a:off x="4455" y="3089"/>
              <a:ext cx="595" cy="1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3" name="Rectangle 127"/>
            <p:cNvSpPr>
              <a:spLocks noChangeArrowheads="1"/>
            </p:cNvSpPr>
            <p:nvPr/>
          </p:nvSpPr>
          <p:spPr bwMode="auto">
            <a:xfrm>
              <a:off x="5327" y="3224"/>
              <a:ext cx="157" cy="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i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4594" name="Rectangle 128"/>
            <p:cNvSpPr>
              <a:spLocks noChangeArrowheads="1"/>
            </p:cNvSpPr>
            <p:nvPr/>
          </p:nvSpPr>
          <p:spPr bwMode="auto">
            <a:xfrm rot="-5400000">
              <a:off x="5032" y="2982"/>
              <a:ext cx="305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95" name="Text Box 129"/>
            <p:cNvSpPr txBox="1">
              <a:spLocks noChangeArrowheads="1"/>
            </p:cNvSpPr>
            <p:nvPr/>
          </p:nvSpPr>
          <p:spPr bwMode="auto">
            <a:xfrm>
              <a:off x="5290" y="3437"/>
              <a:ext cx="2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400" baseline="-250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4596" name="Line 130"/>
            <p:cNvSpPr>
              <a:spLocks noChangeShapeType="1"/>
            </p:cNvSpPr>
            <p:nvPr/>
          </p:nvSpPr>
          <p:spPr bwMode="auto">
            <a:xfrm>
              <a:off x="4736" y="3693"/>
              <a:ext cx="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7" name="Line 131"/>
            <p:cNvSpPr>
              <a:spLocks noChangeShapeType="1"/>
            </p:cNvSpPr>
            <p:nvPr/>
          </p:nvSpPr>
          <p:spPr bwMode="auto">
            <a:xfrm>
              <a:off x="4955" y="3534"/>
              <a:ext cx="0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8" name="Arc 132"/>
            <p:cNvSpPr>
              <a:spLocks/>
            </p:cNvSpPr>
            <p:nvPr/>
          </p:nvSpPr>
          <p:spPr bwMode="auto">
            <a:xfrm rot="3036722">
              <a:off x="4646" y="3828"/>
              <a:ext cx="158" cy="166"/>
            </a:xfrm>
            <a:custGeom>
              <a:avLst/>
              <a:gdLst>
                <a:gd name="T0" fmla="*/ 0 w 20832"/>
                <a:gd name="T1" fmla="*/ 0 h 21600"/>
                <a:gd name="T2" fmla="*/ 0 w 20832"/>
                <a:gd name="T3" fmla="*/ 0 h 21600"/>
                <a:gd name="T4" fmla="*/ 0 w 208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32"/>
                <a:gd name="T10" fmla="*/ 0 h 21600"/>
                <a:gd name="T11" fmla="*/ 20832 w 208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2" h="21600" fill="none" extrusionOk="0">
                  <a:moveTo>
                    <a:pt x="-1" y="0"/>
                  </a:moveTo>
                  <a:cubicBezTo>
                    <a:pt x="9730" y="0"/>
                    <a:pt x="18259" y="6505"/>
                    <a:pt x="20831" y="15890"/>
                  </a:cubicBezTo>
                </a:path>
                <a:path w="20832" h="21600" stroke="0" extrusionOk="0">
                  <a:moveTo>
                    <a:pt x="-1" y="0"/>
                  </a:moveTo>
                  <a:cubicBezTo>
                    <a:pt x="9730" y="0"/>
                    <a:pt x="18259" y="6505"/>
                    <a:pt x="20831" y="1589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599" name="Arc 133"/>
            <p:cNvSpPr>
              <a:spLocks/>
            </p:cNvSpPr>
            <p:nvPr/>
          </p:nvSpPr>
          <p:spPr bwMode="auto">
            <a:xfrm rot="2841605">
              <a:off x="4813" y="3668"/>
              <a:ext cx="236" cy="268"/>
            </a:xfrm>
            <a:custGeom>
              <a:avLst/>
              <a:gdLst>
                <a:gd name="T0" fmla="*/ 0 w 20832"/>
                <a:gd name="T1" fmla="*/ 0 h 21600"/>
                <a:gd name="T2" fmla="*/ 0 w 20832"/>
                <a:gd name="T3" fmla="*/ 0 h 21600"/>
                <a:gd name="T4" fmla="*/ 0 w 208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32"/>
                <a:gd name="T10" fmla="*/ 0 h 21600"/>
                <a:gd name="T11" fmla="*/ 20832 w 208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2" h="21600" fill="none" extrusionOk="0">
                  <a:moveTo>
                    <a:pt x="-1" y="0"/>
                  </a:moveTo>
                  <a:cubicBezTo>
                    <a:pt x="9730" y="0"/>
                    <a:pt x="18259" y="6505"/>
                    <a:pt x="20831" y="15890"/>
                  </a:cubicBezTo>
                </a:path>
                <a:path w="20832" h="21600" stroke="0" extrusionOk="0">
                  <a:moveTo>
                    <a:pt x="-1" y="0"/>
                  </a:moveTo>
                  <a:cubicBezTo>
                    <a:pt x="9730" y="0"/>
                    <a:pt x="18259" y="6505"/>
                    <a:pt x="20831" y="1589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graphicFrame>
          <p:nvGraphicFramePr>
            <p:cNvPr id="24600" name="Object 6"/>
            <p:cNvGraphicFramePr>
              <a:graphicFrameLocks noChangeAspect="1"/>
            </p:cNvGraphicFramePr>
            <p:nvPr/>
          </p:nvGraphicFramePr>
          <p:xfrm>
            <a:off x="4895" y="3174"/>
            <a:ext cx="224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74" name="Equation" r:id="rId11" imgW="317225" imgH="241091" progId="Equation.DSMT4">
                    <p:embed/>
                  </p:oleObj>
                </mc:Choice>
                <mc:Fallback>
                  <p:oleObj name="Equation" r:id="rId11" imgW="317225" imgH="24109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" y="3174"/>
                          <a:ext cx="224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1" name="Object 7"/>
            <p:cNvGraphicFramePr>
              <a:graphicFrameLocks noChangeAspect="1"/>
            </p:cNvGraphicFramePr>
            <p:nvPr/>
          </p:nvGraphicFramePr>
          <p:xfrm>
            <a:off x="5238" y="3804"/>
            <a:ext cx="223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75" name="Equation" r:id="rId13" imgW="317225" imgH="241091" progId="Equation.DSMT4">
                    <p:embed/>
                  </p:oleObj>
                </mc:Choice>
                <mc:Fallback>
                  <p:oleObj name="Equation" r:id="rId13" imgW="317225" imgH="241091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8" y="3804"/>
                          <a:ext cx="223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2" name="Arc 136"/>
            <p:cNvSpPr>
              <a:spLocks/>
            </p:cNvSpPr>
            <p:nvPr/>
          </p:nvSpPr>
          <p:spPr bwMode="auto">
            <a:xfrm>
              <a:off x="4940" y="3801"/>
              <a:ext cx="44" cy="139"/>
            </a:xfrm>
            <a:custGeom>
              <a:avLst/>
              <a:gdLst>
                <a:gd name="T0" fmla="*/ 0 w 22091"/>
                <a:gd name="T1" fmla="*/ 0 h 43200"/>
                <a:gd name="T2" fmla="*/ 0 w 22091"/>
                <a:gd name="T3" fmla="*/ 0 h 43200"/>
                <a:gd name="T4" fmla="*/ 0 w 22091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91"/>
                <a:gd name="T10" fmla="*/ 0 h 43200"/>
                <a:gd name="T11" fmla="*/ 22091 w 2209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1" h="43200" fill="none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</a:path>
                <a:path w="22091" h="43200" stroke="0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  <a:lnTo>
                    <a:pt x="491" y="21600"/>
                  </a:lnTo>
                  <a:lnTo>
                    <a:pt x="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603" name="Arc 137"/>
            <p:cNvSpPr>
              <a:spLocks/>
            </p:cNvSpPr>
            <p:nvPr/>
          </p:nvSpPr>
          <p:spPr bwMode="auto">
            <a:xfrm>
              <a:off x="4726" y="3909"/>
              <a:ext cx="39" cy="87"/>
            </a:xfrm>
            <a:custGeom>
              <a:avLst/>
              <a:gdLst>
                <a:gd name="T0" fmla="*/ 0 w 22091"/>
                <a:gd name="T1" fmla="*/ 0 h 43200"/>
                <a:gd name="T2" fmla="*/ 0 w 22091"/>
                <a:gd name="T3" fmla="*/ 0 h 43200"/>
                <a:gd name="T4" fmla="*/ 0 w 22091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91"/>
                <a:gd name="T10" fmla="*/ 0 h 43200"/>
                <a:gd name="T11" fmla="*/ 22091 w 2209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1" h="43200" fill="none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</a:path>
                <a:path w="22091" h="43200" stroke="0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  <a:lnTo>
                    <a:pt x="491" y="21600"/>
                  </a:lnTo>
                  <a:lnTo>
                    <a:pt x="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604" name="Text Box 139"/>
            <p:cNvSpPr txBox="1">
              <a:spLocks noChangeArrowheads="1"/>
            </p:cNvSpPr>
            <p:nvPr/>
          </p:nvSpPr>
          <p:spPr bwMode="auto">
            <a:xfrm>
              <a:off x="5303" y="3979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r</a:t>
              </a:r>
              <a:endParaRPr lang="en-US" altLang="en-US" sz="1400" baseline="-25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587" name="Slide Number Placeholder 4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C7F500-3EE0-4741-A543-69469BC5E225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71575"/>
            <a:ext cx="8672513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Simulation: Near-Linearity of the IR  in STQB</a:t>
            </a:r>
          </a:p>
        </p:txBody>
      </p:sp>
      <p:sp>
        <p:nvSpPr>
          <p:cNvPr id="25604" name="Text Box 32"/>
          <p:cNvSpPr txBox="1">
            <a:spLocks noChangeArrowheads="1"/>
          </p:cNvSpPr>
          <p:nvPr/>
        </p:nvSpPr>
        <p:spPr bwMode="auto">
          <a:xfrm>
            <a:off x="1296988" y="4187825"/>
            <a:ext cx="378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For different (</a:t>
            </a:r>
            <a:r>
              <a:rPr lang="en-US" altLang="zh-TW" sz="1800" i="1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m</a:t>
            </a:r>
            <a:r>
              <a:rPr lang="en-US" altLang="zh-TW" sz="1800" baseline="-250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1</a:t>
            </a:r>
            <a:r>
              <a:rPr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, </a:t>
            </a:r>
            <a:r>
              <a:rPr lang="en-US" altLang="zh-TW" sz="1800" i="1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c</a:t>
            </a:r>
            <a:r>
              <a:rPr lang="en-US" altLang="zh-TW" sz="1800" baseline="-250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s1</a:t>
            </a:r>
            <a:r>
              <a:rPr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, </a:t>
            </a:r>
            <a:r>
              <a:rPr lang="en-US" altLang="zh-TW" sz="1800" i="1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c</a:t>
            </a:r>
            <a:r>
              <a:rPr lang="en-US" altLang="zh-TW" sz="1800" baseline="-250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s2</a:t>
            </a:r>
            <a:r>
              <a:rPr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) combinations</a:t>
            </a:r>
          </a:p>
        </p:txBody>
      </p:sp>
      <p:sp>
        <p:nvSpPr>
          <p:cNvPr id="25605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44663"/>
            <a:ext cx="8842375" cy="4418012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1371600" lvl="2" indent="-457200">
              <a:lnSpc>
                <a:spcPct val="90000"/>
              </a:lnSpc>
            </a:pPr>
            <a:endParaRPr lang="en-US" altLang="zh-TW" sz="1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fr-FR" altLang="zh-TW" sz="2000" smtClean="0">
                <a:ea typeface="新細明體" pitchFamily="18" charset="-120"/>
              </a:rPr>
              <a:t>STQB with Poisson Arrivals (with </a:t>
            </a:r>
            <a:r>
              <a:rPr lang="fr-FR" altLang="zh-TW" sz="2000" i="1" smtClean="0">
                <a:ea typeface="新細明體" pitchFamily="18" charset="-120"/>
              </a:rPr>
              <a:t>c</a:t>
            </a:r>
            <a:r>
              <a:rPr lang="fr-FR" altLang="zh-TW" sz="2000" baseline="-25000" smtClean="0">
                <a:ea typeface="新細明體" pitchFamily="18" charset="-120"/>
              </a:rPr>
              <a:t>s</a:t>
            </a:r>
            <a:r>
              <a:rPr lang="fr-FR" altLang="zh-TW" sz="2000" smtClean="0">
                <a:ea typeface="新細明體" pitchFamily="18" charset="-120"/>
              </a:rPr>
              <a:t> &lt; 1)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TW" sz="2000" smtClean="0">
                <a:ea typeface="新細明體" pitchFamily="18" charset="-120"/>
              </a:rPr>
              <a:t>10B ~ 100B data points in heavy traffic</a:t>
            </a:r>
          </a:p>
        </p:txBody>
      </p:sp>
      <p:sp>
        <p:nvSpPr>
          <p:cNvPr id="25606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7BEBC-89B1-489E-AA50-0B397A48D562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3500" y="1246188"/>
            <a:ext cx="5859463" cy="5183187"/>
          </a:xfrm>
          <a:noFill/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zh-TW" sz="2400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</a:pPr>
            <a:endParaRPr lang="en-US" altLang="zh-TW" sz="24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609600" indent="-609600">
              <a:lnSpc>
                <a:spcPct val="90000"/>
              </a:lnSpc>
            </a:pPr>
            <a:endParaRPr lang="en-US" altLang="zh-TW" sz="2800" smtClean="0">
              <a:ea typeface="新細明體" pitchFamily="18" charset="-12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zh-TW" sz="1600" smtClean="0">
                <a:ea typeface="新細明體" pitchFamily="18" charset="-120"/>
              </a:rPr>
              <a:t>M/M/1 queues for 1/</a:t>
            </a:r>
            <a:r>
              <a:rPr lang="en-US" altLang="zh-TW" sz="1600" smtClean="0">
                <a:latin typeface="Symbol" pitchFamily="18" charset="2"/>
                <a:ea typeface="新細明體" pitchFamily="18" charset="-120"/>
              </a:rPr>
              <a:t>m</a:t>
            </a:r>
            <a:r>
              <a:rPr lang="en-US" altLang="zh-TW" sz="1600" baseline="-25000" smtClean="0">
                <a:ea typeface="新細明體" pitchFamily="18" charset="-120"/>
              </a:rPr>
              <a:t>1</a:t>
            </a:r>
            <a:r>
              <a:rPr lang="en-US" altLang="zh-TW" sz="1600" smtClean="0">
                <a:ea typeface="新細明體" pitchFamily="18" charset="-120"/>
              </a:rPr>
              <a:t> = 25, 1/</a:t>
            </a:r>
            <a:r>
              <a:rPr lang="en-US" altLang="zh-TW" sz="1600" smtClean="0">
                <a:latin typeface="Symbol" pitchFamily="18" charset="2"/>
                <a:ea typeface="新細明體" pitchFamily="18" charset="-120"/>
              </a:rPr>
              <a:t>m</a:t>
            </a:r>
            <a:r>
              <a:rPr lang="en-US" altLang="zh-TW" sz="1600" baseline="-25000" smtClean="0">
                <a:ea typeface="新細明體" pitchFamily="18" charset="-120"/>
              </a:rPr>
              <a:t>2</a:t>
            </a:r>
            <a:r>
              <a:rPr lang="en-US" altLang="zh-TW" sz="1600" smtClean="0">
                <a:ea typeface="新細明體" pitchFamily="18" charset="-120"/>
              </a:rPr>
              <a:t> = 30 (BN)</a:t>
            </a:r>
          </a:p>
        </p:txBody>
      </p:sp>
      <p:pic>
        <p:nvPicPr>
          <p:cNvPr id="26627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41550"/>
            <a:ext cx="59007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Robustness &amp; Heavy Traffic Property in STQB</a:t>
            </a:r>
          </a:p>
        </p:txBody>
      </p:sp>
      <p:graphicFrame>
        <p:nvGraphicFramePr>
          <p:cNvPr id="26629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81400" y="2474913"/>
          <a:ext cx="4730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2" name="Equation" r:id="rId4" imgW="279400" imgH="228600" progId="Equation.DSMT4">
                  <p:embed/>
                </p:oleObj>
              </mc:Choice>
              <mc:Fallback>
                <p:oleObj name="Equation" r:id="rId4" imgW="2794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74913"/>
                        <a:ext cx="4730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1077" name="Object 3"/>
          <p:cNvGraphicFramePr>
            <a:graphicFrameLocks noChangeAspect="1"/>
          </p:cNvGraphicFramePr>
          <p:nvPr/>
        </p:nvGraphicFramePr>
        <p:xfrm>
          <a:off x="1381125" y="3746500"/>
          <a:ext cx="1231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3" name="Equation" r:id="rId6" imgW="736600" imgH="431800" progId="Equation.DSMT4">
                  <p:embed/>
                </p:oleObj>
              </mc:Choice>
              <mc:Fallback>
                <p:oleObj name="Equation" r:id="rId6" imgW="736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3746500"/>
                        <a:ext cx="1231900" cy="71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Line 35"/>
          <p:cNvSpPr>
            <a:spLocks noChangeShapeType="1"/>
          </p:cNvSpPr>
          <p:nvPr/>
        </p:nvSpPr>
        <p:spPr bwMode="auto">
          <a:xfrm flipH="1" flipV="1">
            <a:off x="4149725" y="2754313"/>
            <a:ext cx="728663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1108" name="Line 36"/>
          <p:cNvSpPr>
            <a:spLocks noChangeShapeType="1"/>
          </p:cNvSpPr>
          <p:nvPr/>
        </p:nvSpPr>
        <p:spPr bwMode="auto">
          <a:xfrm flipH="1" flipV="1">
            <a:off x="3749675" y="4071938"/>
            <a:ext cx="7985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graphicFrame>
        <p:nvGraphicFramePr>
          <p:cNvPr id="77110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05188" y="3857625"/>
          <a:ext cx="3857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name="Equation" r:id="rId8" imgW="215619" imgH="177569" progId="Equation.DSMT4">
                  <p:embed/>
                </p:oleObj>
              </mc:Choice>
              <mc:Fallback>
                <p:oleObj name="Equation" r:id="rId8" imgW="215619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857625"/>
                        <a:ext cx="3857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1111" name="Line 39"/>
          <p:cNvSpPr>
            <a:spLocks noChangeShapeType="1"/>
          </p:cNvSpPr>
          <p:nvPr/>
        </p:nvSpPr>
        <p:spPr bwMode="auto">
          <a:xfrm flipH="1">
            <a:off x="2141538" y="3475038"/>
            <a:ext cx="427037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6635" name="Line 61"/>
          <p:cNvSpPr>
            <a:spLocks noChangeShapeType="1"/>
          </p:cNvSpPr>
          <p:nvPr/>
        </p:nvSpPr>
        <p:spPr bwMode="auto">
          <a:xfrm>
            <a:off x="1851025" y="1806575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36" name="Line 62"/>
          <p:cNvSpPr>
            <a:spLocks noChangeShapeType="1"/>
          </p:cNvSpPr>
          <p:nvPr/>
        </p:nvSpPr>
        <p:spPr bwMode="auto">
          <a:xfrm>
            <a:off x="2925763" y="1571625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37" name="Line 63"/>
          <p:cNvSpPr>
            <a:spLocks noChangeShapeType="1"/>
          </p:cNvSpPr>
          <p:nvPr/>
        </p:nvSpPr>
        <p:spPr bwMode="auto">
          <a:xfrm>
            <a:off x="3311525" y="157162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38" name="Line 64"/>
          <p:cNvSpPr>
            <a:spLocks noChangeShapeType="1"/>
          </p:cNvSpPr>
          <p:nvPr/>
        </p:nvSpPr>
        <p:spPr bwMode="auto">
          <a:xfrm>
            <a:off x="2925763" y="1989138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39" name="Line 65"/>
          <p:cNvSpPr>
            <a:spLocks noChangeShapeType="1"/>
          </p:cNvSpPr>
          <p:nvPr/>
        </p:nvSpPr>
        <p:spPr bwMode="auto">
          <a:xfrm>
            <a:off x="3181350" y="157162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0" name="Line 66"/>
          <p:cNvSpPr>
            <a:spLocks noChangeShapeType="1"/>
          </p:cNvSpPr>
          <p:nvPr/>
        </p:nvSpPr>
        <p:spPr bwMode="auto">
          <a:xfrm>
            <a:off x="3052763" y="157162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1" name="Oval 67"/>
          <p:cNvSpPr>
            <a:spLocks noChangeArrowheads="1"/>
          </p:cNvSpPr>
          <p:nvPr/>
        </p:nvSpPr>
        <p:spPr bwMode="auto">
          <a:xfrm>
            <a:off x="3440113" y="1489075"/>
            <a:ext cx="600075" cy="5826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1</a:t>
            </a:r>
          </a:p>
        </p:txBody>
      </p:sp>
      <p:sp>
        <p:nvSpPr>
          <p:cNvPr id="26642" name="Text Box 68"/>
          <p:cNvSpPr txBox="1">
            <a:spLocks noChangeArrowheads="1"/>
          </p:cNvSpPr>
          <p:nvPr/>
        </p:nvSpPr>
        <p:spPr bwMode="auto">
          <a:xfrm>
            <a:off x="2268538" y="1089025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000" i="1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IG = QT</a:t>
            </a:r>
            <a:r>
              <a:rPr kumimoji="1" lang="en-US" altLang="zh-TW" sz="2000" baseline="-250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1</a:t>
            </a:r>
            <a:r>
              <a:rPr kumimoji="1" lang="en-US" altLang="zh-TW" sz="200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 </a:t>
            </a:r>
          </a:p>
        </p:txBody>
      </p:sp>
      <p:sp>
        <p:nvSpPr>
          <p:cNvPr id="26643" name="Oval 69"/>
          <p:cNvSpPr>
            <a:spLocks noChangeArrowheads="1"/>
          </p:cNvSpPr>
          <p:nvPr/>
        </p:nvSpPr>
        <p:spPr bwMode="auto">
          <a:xfrm>
            <a:off x="5768975" y="1489075"/>
            <a:ext cx="600075" cy="5826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BN</a:t>
            </a:r>
            <a:endParaRPr kumimoji="1" lang="en-US" altLang="zh-TW" sz="2000" baseline="-25000">
              <a:solidFill>
                <a:schemeClr val="tx1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26644" name="Line 70"/>
          <p:cNvSpPr>
            <a:spLocks noChangeShapeType="1"/>
          </p:cNvSpPr>
          <p:nvPr/>
        </p:nvSpPr>
        <p:spPr bwMode="auto">
          <a:xfrm>
            <a:off x="4175125" y="18065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5" name="Line 71"/>
          <p:cNvSpPr>
            <a:spLocks noChangeShapeType="1"/>
          </p:cNvSpPr>
          <p:nvPr/>
        </p:nvSpPr>
        <p:spPr bwMode="auto">
          <a:xfrm>
            <a:off x="5219700" y="1593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6" name="Line 72"/>
          <p:cNvSpPr>
            <a:spLocks noChangeShapeType="1"/>
          </p:cNvSpPr>
          <p:nvPr/>
        </p:nvSpPr>
        <p:spPr bwMode="auto">
          <a:xfrm>
            <a:off x="5605463" y="1593850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7" name="Line 73"/>
          <p:cNvSpPr>
            <a:spLocks noChangeShapeType="1"/>
          </p:cNvSpPr>
          <p:nvPr/>
        </p:nvSpPr>
        <p:spPr bwMode="auto">
          <a:xfrm>
            <a:off x="5219700" y="2011363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8" name="Line 74"/>
          <p:cNvSpPr>
            <a:spLocks noChangeShapeType="1"/>
          </p:cNvSpPr>
          <p:nvPr/>
        </p:nvSpPr>
        <p:spPr bwMode="auto">
          <a:xfrm>
            <a:off x="5476875" y="1593850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49" name="Line 75"/>
          <p:cNvSpPr>
            <a:spLocks noChangeShapeType="1"/>
          </p:cNvSpPr>
          <p:nvPr/>
        </p:nvSpPr>
        <p:spPr bwMode="auto">
          <a:xfrm>
            <a:off x="5348288" y="1593850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50" name="Line 76"/>
          <p:cNvSpPr>
            <a:spLocks noChangeShapeType="1"/>
          </p:cNvSpPr>
          <p:nvPr/>
        </p:nvSpPr>
        <p:spPr bwMode="auto">
          <a:xfrm>
            <a:off x="6464300" y="1793875"/>
            <a:ext cx="938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651" name="Text Box 77"/>
          <p:cNvSpPr txBox="1">
            <a:spLocks noChangeArrowheads="1"/>
          </p:cNvSpPr>
          <p:nvPr/>
        </p:nvSpPr>
        <p:spPr bwMode="auto">
          <a:xfrm>
            <a:off x="5108575" y="1089025"/>
            <a:ext cx="59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000" i="1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QT</a:t>
            </a:r>
            <a:r>
              <a:rPr kumimoji="1" lang="en-US" altLang="zh-TW" sz="2000" baseline="-25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2</a:t>
            </a:r>
          </a:p>
        </p:txBody>
      </p:sp>
      <p:graphicFrame>
        <p:nvGraphicFramePr>
          <p:cNvPr id="771171" name="Object 5"/>
          <p:cNvGraphicFramePr>
            <a:graphicFrameLocks noChangeAspect="1"/>
          </p:cNvGraphicFramePr>
          <p:nvPr/>
        </p:nvGraphicFramePr>
        <p:xfrm>
          <a:off x="6359525" y="2611438"/>
          <a:ext cx="27622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10" imgW="1638300" imgH="685800" progId="Equation.DSMT4">
                  <p:embed/>
                </p:oleObj>
              </mc:Choice>
              <mc:Fallback>
                <p:oleObj name="Equation" r:id="rId10" imgW="16383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611438"/>
                        <a:ext cx="276225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6550025" y="4090988"/>
            <a:ext cx="2374900" cy="2530475"/>
            <a:chOff x="4126" y="2679"/>
            <a:chExt cx="1496" cy="1594"/>
          </a:xfrm>
        </p:grpSpPr>
        <p:sp>
          <p:nvSpPr>
            <p:cNvPr id="26655" name="Text Box 101"/>
            <p:cNvSpPr txBox="1">
              <a:spLocks noChangeArrowheads="1"/>
            </p:cNvSpPr>
            <p:nvPr/>
          </p:nvSpPr>
          <p:spPr bwMode="auto">
            <a:xfrm>
              <a:off x="4161" y="3275"/>
              <a:ext cx="7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 in BSIA</a:t>
              </a:r>
            </a:p>
          </p:txBody>
        </p:sp>
        <p:sp>
          <p:nvSpPr>
            <p:cNvPr id="26656" name="Text Box 102"/>
            <p:cNvSpPr txBox="1">
              <a:spLocks noChangeArrowheads="1"/>
            </p:cNvSpPr>
            <p:nvPr/>
          </p:nvSpPr>
          <p:spPr bwMode="auto">
            <a:xfrm>
              <a:off x="4257" y="2988"/>
              <a:ext cx="7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6657" name="Line 103"/>
            <p:cNvSpPr>
              <a:spLocks noChangeShapeType="1"/>
            </p:cNvSpPr>
            <p:nvPr/>
          </p:nvSpPr>
          <p:spPr bwMode="auto">
            <a:xfrm>
              <a:off x="4975" y="2754"/>
              <a:ext cx="0" cy="1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58" name="Line 104"/>
            <p:cNvSpPr>
              <a:spLocks noChangeShapeType="1"/>
            </p:cNvSpPr>
            <p:nvPr/>
          </p:nvSpPr>
          <p:spPr bwMode="auto">
            <a:xfrm>
              <a:off x="4922" y="4206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59" name="Text Box 105"/>
            <p:cNvSpPr txBox="1">
              <a:spLocks noChangeArrowheads="1"/>
            </p:cNvSpPr>
            <p:nvPr/>
          </p:nvSpPr>
          <p:spPr bwMode="auto">
            <a:xfrm>
              <a:off x="4717" y="4060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6660" name="Line 106"/>
            <p:cNvSpPr>
              <a:spLocks noChangeShapeType="1"/>
            </p:cNvSpPr>
            <p:nvPr/>
          </p:nvSpPr>
          <p:spPr bwMode="auto">
            <a:xfrm>
              <a:off x="4936" y="3381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61" name="Line 107"/>
            <p:cNvSpPr>
              <a:spLocks noChangeShapeType="1"/>
            </p:cNvSpPr>
            <p:nvPr/>
          </p:nvSpPr>
          <p:spPr bwMode="auto">
            <a:xfrm>
              <a:off x="4937" y="3097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62" name="Line 108"/>
            <p:cNvSpPr>
              <a:spLocks noChangeShapeType="1"/>
            </p:cNvSpPr>
            <p:nvPr/>
          </p:nvSpPr>
          <p:spPr bwMode="auto">
            <a:xfrm>
              <a:off x="4935" y="2757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63" name="Text Box 109"/>
            <p:cNvSpPr txBox="1">
              <a:spLocks noChangeArrowheads="1"/>
            </p:cNvSpPr>
            <p:nvPr/>
          </p:nvSpPr>
          <p:spPr bwMode="auto">
            <a:xfrm>
              <a:off x="4126" y="2679"/>
              <a:ext cx="8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 in ASIA</a:t>
              </a:r>
              <a:endParaRPr lang="en-US" alt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64" name="Arc 110"/>
            <p:cNvSpPr>
              <a:spLocks/>
            </p:cNvSpPr>
            <p:nvPr/>
          </p:nvSpPr>
          <p:spPr bwMode="auto">
            <a:xfrm>
              <a:off x="4967" y="2758"/>
              <a:ext cx="99" cy="620"/>
            </a:xfrm>
            <a:custGeom>
              <a:avLst/>
              <a:gdLst>
                <a:gd name="T0" fmla="*/ 0 w 22091"/>
                <a:gd name="T1" fmla="*/ 0 h 43200"/>
                <a:gd name="T2" fmla="*/ 0 w 22091"/>
                <a:gd name="T3" fmla="*/ 0 h 43200"/>
                <a:gd name="T4" fmla="*/ 0 w 22091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91"/>
                <a:gd name="T10" fmla="*/ 0 h 43200"/>
                <a:gd name="T11" fmla="*/ 22091 w 2209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1" h="43200" fill="none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</a:path>
                <a:path w="22091" h="43200" stroke="0" extrusionOk="0">
                  <a:moveTo>
                    <a:pt x="490" y="0"/>
                  </a:moveTo>
                  <a:cubicBezTo>
                    <a:pt x="12420" y="0"/>
                    <a:pt x="22091" y="9670"/>
                    <a:pt x="22091" y="21600"/>
                  </a:cubicBezTo>
                  <a:cubicBezTo>
                    <a:pt x="22091" y="33529"/>
                    <a:pt x="12420" y="43200"/>
                    <a:pt x="491" y="43200"/>
                  </a:cubicBezTo>
                  <a:cubicBezTo>
                    <a:pt x="327" y="43200"/>
                    <a:pt x="163" y="43198"/>
                    <a:pt x="-1" y="43194"/>
                  </a:cubicBezTo>
                  <a:lnTo>
                    <a:pt x="491" y="21600"/>
                  </a:lnTo>
                  <a:lnTo>
                    <a:pt x="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665" name="Text Box 111"/>
            <p:cNvSpPr txBox="1">
              <a:spLocks noChangeArrowheads="1"/>
            </p:cNvSpPr>
            <p:nvPr/>
          </p:nvSpPr>
          <p:spPr bwMode="auto">
            <a:xfrm>
              <a:off x="5026" y="2957"/>
              <a:ext cx="2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IG</a:t>
              </a:r>
            </a:p>
          </p:txBody>
        </p:sp>
        <p:graphicFrame>
          <p:nvGraphicFramePr>
            <p:cNvPr id="26666" name="Object 6"/>
            <p:cNvGraphicFramePr>
              <a:graphicFrameLocks noChangeAspect="1"/>
            </p:cNvGraphicFramePr>
            <p:nvPr/>
          </p:nvGraphicFramePr>
          <p:xfrm>
            <a:off x="5229" y="2980"/>
            <a:ext cx="393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76" name="Equation" r:id="rId12" imgW="469696" imgH="203112" progId="Equation.DSMT4">
                    <p:embed/>
                  </p:oleObj>
                </mc:Choice>
                <mc:Fallback>
                  <p:oleObj name="Equation" r:id="rId12" imgW="469696" imgH="203112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9" y="2980"/>
                          <a:ext cx="393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54" name="Slide Number Placeholder 4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434DD5-6F47-4FB6-B3E2-830CB1C1BD45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7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08" grpId="0" animBg="1"/>
      <p:bldP spid="771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Soccer Teams vs. Queueing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89025"/>
            <a:ext cx="3865563" cy="5072063"/>
          </a:xfrm>
          <a:noFill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In soccer teams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Contribution</a:t>
            </a:r>
          </a:p>
          <a:p>
            <a:pPr lvl="2"/>
            <a:r>
              <a:rPr lang="en-US" altLang="zh-TW" smtClean="0">
                <a:ea typeface="新細明體" pitchFamily="18" charset="-120"/>
              </a:rPr>
              <a:t>Scoring</a:t>
            </a:r>
          </a:p>
          <a:p>
            <a:pPr lvl="2"/>
            <a:r>
              <a:rPr lang="en-US" altLang="zh-TW" smtClean="0">
                <a:ea typeface="新細明體" pitchFamily="18" charset="-120"/>
              </a:rPr>
              <a:t>Assistance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Chemistry</a:t>
            </a:r>
          </a:p>
          <a:p>
            <a:pPr lvl="2"/>
            <a:endParaRPr lang="en-US" altLang="zh-TW" smtClean="0">
              <a:ea typeface="新細明體" pitchFamily="18" charset="-120"/>
            </a:endParaRPr>
          </a:p>
          <a:p>
            <a:r>
              <a:rPr lang="en-US" altLang="zh-TW" smtClean="0">
                <a:ea typeface="新細明體" pitchFamily="18" charset="-120"/>
              </a:rPr>
              <a:t>In queueing networks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Dependence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9E60F4-DFF5-4FFE-83FA-2A9CE937AA5F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687763"/>
            <a:ext cx="48641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130300"/>
            <a:ext cx="38655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47725" y="4159250"/>
          <a:ext cx="70897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3" imgW="3721100" imgH="736600" progId="Equation.DSMT4">
                  <p:embed/>
                </p:oleObj>
              </mc:Choice>
              <mc:Fallback>
                <p:oleObj name="Equation" r:id="rId3" imgW="3721100" imgH="736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159250"/>
                        <a:ext cx="708977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Two Important Properties of STQB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09675"/>
            <a:ext cx="8810625" cy="4800600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zh-TW" sz="2800" smtClean="0">
                <a:ea typeface="新細明體" pitchFamily="18" charset="-120"/>
              </a:rPr>
              <a:t>The intrinsic ratio is approximately linear across most traffic intensities</a:t>
            </a:r>
          </a:p>
          <a:p>
            <a:pPr marL="990600" lvl="1" indent="-533400">
              <a:buFont typeface="微軟正黑體" pitchFamily="34" charset="-120"/>
              <a:buChar char="–"/>
            </a:pPr>
            <a:r>
              <a:rPr lang="en-US" altLang="zh-TW" sz="2400" smtClean="0">
                <a:ea typeface="新細明體" pitchFamily="18" charset="-120"/>
              </a:rPr>
              <a:t>Nearly-Linear Relationship </a:t>
            </a:r>
          </a:p>
          <a:p>
            <a:pPr marL="1752600" lvl="3" indent="-381000">
              <a:buFont typeface="微軟正黑體" pitchFamily="34" charset="-120"/>
              <a:buChar char="–"/>
            </a:pPr>
            <a:endParaRPr lang="en-US" altLang="zh-TW" sz="1200" smtClean="0">
              <a:ea typeface="新細明體" pitchFamily="18" charset="-120"/>
            </a:endParaRPr>
          </a:p>
          <a:p>
            <a:pPr marL="609600" indent="-609600">
              <a:buFont typeface="微軟正黑體" pitchFamily="34" charset="-120"/>
              <a:buAutoNum type="arabicPeriod"/>
            </a:pPr>
            <a:r>
              <a:rPr lang="en-US" altLang="zh-TW" sz="2800" smtClean="0">
                <a:ea typeface="新細明體" pitchFamily="18" charset="-120"/>
              </a:rPr>
              <a:t>Robustness in heavy traffic</a:t>
            </a:r>
          </a:p>
          <a:p>
            <a:pPr marL="1752600" lvl="3" indent="-381000">
              <a:buFont typeface="Wingdings" pitchFamily="2" charset="2"/>
              <a:buNone/>
            </a:pPr>
            <a:endParaRPr lang="en-US" altLang="zh-TW" sz="1200" smtClean="0">
              <a:ea typeface="新細明體" pitchFamily="18" charset="-120"/>
            </a:endParaRPr>
          </a:p>
          <a:p>
            <a:pPr marL="609600" indent="-609600"/>
            <a:r>
              <a:rPr lang="en-US" altLang="zh-TW" sz="2800" smtClean="0">
                <a:ea typeface="新細明體" pitchFamily="18" charset="-120"/>
              </a:rPr>
              <a:t>Approximation</a:t>
            </a:r>
          </a:p>
        </p:txBody>
      </p:sp>
      <p:sp>
        <p:nvSpPr>
          <p:cNvPr id="27653" name="Oval 74"/>
          <p:cNvSpPr>
            <a:spLocks noChangeArrowheads="1"/>
          </p:cNvSpPr>
          <p:nvPr/>
        </p:nvSpPr>
        <p:spPr bwMode="auto">
          <a:xfrm>
            <a:off x="4446588" y="4818063"/>
            <a:ext cx="919162" cy="504825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FA5F2-4AB7-488E-85CD-2D4F1B7F8391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Approximate Model for STQB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77938"/>
            <a:ext cx="8834438" cy="5251450"/>
          </a:xfrm>
          <a:noFill/>
        </p:spPr>
        <p:txBody>
          <a:bodyPr/>
          <a:lstStyle/>
          <a:p>
            <a:pPr marL="609600" indent="-609600"/>
            <a:endParaRPr lang="en-US" altLang="zh-TW" smtClean="0">
              <a:ea typeface="新細明體" pitchFamily="18" charset="-120"/>
            </a:endParaRPr>
          </a:p>
          <a:p>
            <a:pPr marL="1752600" lvl="3" indent="-381000"/>
            <a:endParaRPr lang="en-US" altLang="zh-TW" smtClean="0">
              <a:ea typeface="新細明體" pitchFamily="18" charset="-120"/>
            </a:endParaRPr>
          </a:p>
          <a:p>
            <a:pPr marL="1752600" lvl="3" indent="-381000"/>
            <a:endParaRPr lang="en-US" altLang="zh-TW" smtClean="0">
              <a:ea typeface="新細明體" pitchFamily="18" charset="-120"/>
            </a:endParaRPr>
          </a:p>
          <a:p>
            <a:pPr marL="990600" lvl="1" indent="-533400"/>
            <a:endParaRPr lang="en-US" altLang="zh-TW" smtClean="0">
              <a:ea typeface="新細明體" pitchFamily="18" charset="-120"/>
            </a:endParaRPr>
          </a:p>
          <a:p>
            <a:pPr marL="990600" lvl="1" indent="-533400"/>
            <a:r>
              <a:rPr lang="en-US" altLang="zh-TW" smtClean="0">
                <a:ea typeface="新細明體" pitchFamily="18" charset="-120"/>
              </a:rPr>
              <a:t>Let </a:t>
            </a:r>
            <a:r>
              <a:rPr lang="en-US" altLang="zh-TW" i="1" smtClean="0">
                <a:ea typeface="新細明體" pitchFamily="18" charset="-120"/>
              </a:rPr>
              <a:t>y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i="1" smtClean="0">
                <a:ea typeface="新細明體" pitchFamily="18" charset="-120"/>
              </a:rPr>
              <a:t>c</a:t>
            </a:r>
            <a:r>
              <a:rPr lang="en-US" altLang="zh-TW" baseline="-25000" smtClean="0">
                <a:ea typeface="新細明體" pitchFamily="18" charset="-120"/>
              </a:rPr>
              <a:t>s1</a:t>
            </a:r>
          </a:p>
          <a:p>
            <a:pPr marL="609600" indent="-609600"/>
            <a:endParaRPr lang="en-US" altLang="zh-TW" baseline="-25000" smtClean="0">
              <a:ea typeface="新細明體" pitchFamily="18" charset="-120"/>
            </a:endParaRPr>
          </a:p>
          <a:p>
            <a:pPr marL="609600" indent="-609600"/>
            <a:endParaRPr lang="en-US" altLang="zh-TW" smtClean="0">
              <a:ea typeface="新細明體" pitchFamily="18" charset="-120"/>
            </a:endParaRPr>
          </a:p>
          <a:p>
            <a:pPr marL="990600" lvl="1" indent="-533400"/>
            <a:r>
              <a:rPr lang="en-US" altLang="zh-TW" smtClean="0">
                <a:ea typeface="新細明體" pitchFamily="18" charset="-120"/>
              </a:rPr>
              <a:t>Compared with simulation</a:t>
            </a:r>
          </a:p>
          <a:p>
            <a:pPr marL="1371600" lvl="2" indent="-457200"/>
            <a:r>
              <a:rPr lang="en-US" altLang="zh-TW" smtClean="0">
                <a:ea typeface="新細明體" pitchFamily="18" charset="-120"/>
              </a:rPr>
              <a:t>Errors = 3.3% (when </a:t>
            </a:r>
            <a:r>
              <a:rPr lang="en-US" altLang="zh-TW" i="1" smtClean="0">
                <a:ea typeface="新細明體" pitchFamily="18" charset="-120"/>
              </a:rPr>
              <a:t>c</a:t>
            </a:r>
            <a:r>
              <a:rPr lang="en-US" altLang="zh-TW" baseline="-25000" smtClean="0">
                <a:ea typeface="新細明體" pitchFamily="18" charset="-120"/>
              </a:rPr>
              <a:t>s</a:t>
            </a:r>
            <a:r>
              <a:rPr lang="en-US" altLang="zh-TW" smtClean="0">
                <a:ea typeface="新細明體" pitchFamily="18" charset="-120"/>
              </a:rPr>
              <a:t> &lt; 1, arrival process is Poisson)</a:t>
            </a:r>
          </a:p>
          <a:p>
            <a:pPr marL="1371600" lvl="2" indent="-457200"/>
            <a:r>
              <a:rPr lang="en-US" altLang="zh-TW" smtClean="0">
                <a:ea typeface="新細明體" pitchFamily="18" charset="-120"/>
              </a:rPr>
              <a:t>vs. 11.0% for QNA and 13.1% for QNET </a:t>
            </a:r>
            <a:endParaRPr lang="en-US" altLang="zh-TW" b="1" smtClean="0">
              <a:ea typeface="新細明體" pitchFamily="18" charset="-12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479925" y="282892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473075" y="1557338"/>
          <a:ext cx="534828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3" imgW="3441700" imgH="736600" progId="Equation.DSMT4">
                  <p:embed/>
                </p:oleObj>
              </mc:Choice>
              <mc:Fallback>
                <p:oleObj name="Equation" r:id="rId3" imgW="3441700" imgH="736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557338"/>
                        <a:ext cx="5348288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341563"/>
            <a:ext cx="29098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98463" y="3390900"/>
          <a:ext cx="54197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6" imgW="3505200" imgH="482600" progId="Equation.DSMT4">
                  <p:embed/>
                </p:oleObj>
              </mc:Choice>
              <mc:Fallback>
                <p:oleObj name="Equation" r:id="rId6" imgW="35052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390900"/>
                        <a:ext cx="54197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556625" y="6527800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cs typeface="Arial" charset="0"/>
                <a:hlinkClick r:id="rId8" action="ppaction://hlinksldjump"/>
              </a:rPr>
              <a:t>Back</a:t>
            </a:r>
            <a:endParaRPr lang="en-US" alt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81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A7F813-5B29-49F9-A616-44A8CA238AA6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713" y="1431925"/>
            <a:ext cx="7605712" cy="1470025"/>
          </a:xfrm>
        </p:spPr>
        <p:txBody>
          <a:bodyPr/>
          <a:lstStyle/>
          <a:p>
            <a:pPr algn="ctr"/>
            <a:r>
              <a:rPr lang="en-US" altLang="zh-TW" sz="3800" i="1" smtClean="0">
                <a:ea typeface="新細明體" pitchFamily="18" charset="-120"/>
              </a:rPr>
              <a:t/>
            </a:r>
            <a:br>
              <a:rPr lang="en-US" altLang="zh-TW" sz="3800" i="1" smtClean="0">
                <a:ea typeface="新細明體" pitchFamily="18" charset="-120"/>
              </a:rPr>
            </a:br>
            <a:r>
              <a:rPr lang="en-US" altLang="zh-TW" sz="3800" i="1" smtClean="0">
                <a:ea typeface="新細明體" pitchFamily="18" charset="-120"/>
              </a:rPr>
              <a:t>Dependence among Single Queues in Series</a:t>
            </a:r>
            <a:endParaRPr lang="en-US" altLang="zh-TW" sz="3200" i="1" smtClean="0">
              <a:ea typeface="新細明體" pitchFamily="18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22763"/>
            <a:ext cx="6400800" cy="1395412"/>
          </a:xfrm>
        </p:spPr>
        <p:txBody>
          <a:bodyPr/>
          <a:lstStyle/>
          <a:p>
            <a:r>
              <a:rPr lang="en-US" altLang="zh-TW" i="1" smtClean="0">
                <a:ea typeface="新細明體" pitchFamily="18" charset="-120"/>
              </a:rPr>
              <a:t>Kan Wu</a:t>
            </a:r>
          </a:p>
        </p:txBody>
      </p:sp>
      <p:sp>
        <p:nvSpPr>
          <p:cNvPr id="7172" name="Slide Number Placeholder 45"/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6248400"/>
            <a:ext cx="520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753CC5-9545-4F39-A10A-C1A79D111F59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Dependence in Queueing Networks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Dependence among stations</a:t>
            </a:r>
            <a:endParaRPr lang="en-US" altLang="zh-TW" i="1" smtClean="0">
              <a:ea typeface="新細明體" pitchFamily="18" charset="-120"/>
            </a:endParaRPr>
          </a:p>
          <a:p>
            <a:pPr lvl="1"/>
            <a:r>
              <a:rPr lang="en-US" altLang="zh-TW" smtClean="0">
                <a:ea typeface="新細明體" pitchFamily="18" charset="-120"/>
              </a:rPr>
              <a:t>Positive: reduce system queue time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Negative: increase system queue time</a:t>
            </a:r>
          </a:p>
          <a:p>
            <a:pPr lvl="4"/>
            <a:endParaRPr lang="en-US" altLang="zh-TW" sz="800" smtClean="0">
              <a:ea typeface="新細明體" pitchFamily="18" charset="-120"/>
            </a:endParaRPr>
          </a:p>
          <a:p>
            <a:r>
              <a:rPr lang="en-US" altLang="zh-TW" smtClean="0">
                <a:ea typeface="新細明體" pitchFamily="18" charset="-120"/>
              </a:rPr>
              <a:t>Queue time classification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Actual queue time</a:t>
            </a:r>
          </a:p>
          <a:p>
            <a:pPr lvl="2"/>
            <a:r>
              <a:rPr lang="en-US" altLang="en-US" smtClean="0"/>
              <a:t>The queue time performance in appearance</a:t>
            </a:r>
            <a:endParaRPr lang="en-US" altLang="zh-TW" smtClean="0">
              <a:ea typeface="新細明體" pitchFamily="18" charset="-120"/>
            </a:endParaRPr>
          </a:p>
          <a:p>
            <a:pPr lvl="2"/>
            <a:r>
              <a:rPr lang="en-US" altLang="zh-TW" smtClean="0">
                <a:ea typeface="新細明體" pitchFamily="18" charset="-120"/>
              </a:rPr>
              <a:t>The total score a player get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Contribution queue time</a:t>
            </a:r>
          </a:p>
          <a:p>
            <a:pPr lvl="2"/>
            <a:r>
              <a:rPr lang="en-US" altLang="en-US" smtClean="0"/>
              <a:t>The authentic contribution to the system</a:t>
            </a:r>
            <a:endParaRPr lang="en-US" altLang="zh-TW" smtClean="0">
              <a:ea typeface="新細明體" pitchFamily="18" charset="-120"/>
            </a:endParaRPr>
          </a:p>
          <a:p>
            <a:pPr lvl="2"/>
            <a:r>
              <a:rPr lang="en-US" altLang="zh-TW" smtClean="0">
                <a:ea typeface="新細明體" pitchFamily="18" charset="-120"/>
              </a:rPr>
              <a:t>The effort a player contributed to the total score of the team</a:t>
            </a:r>
          </a:p>
          <a:p>
            <a:pPr lvl="1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DA13D5-5C32-4A05-B8E5-8088C45A2EC9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Reduction Method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793163" cy="4800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Friedman tandem queue (1965)</a:t>
            </a: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Constant service time (</a:t>
            </a:r>
            <a:r>
              <a:rPr lang="en-US" altLang="zh-TW" i="1" dirty="0" err="1" smtClean="0">
                <a:ea typeface="新細明體" pitchFamily="18" charset="-120"/>
              </a:rPr>
              <a:t>c</a:t>
            </a:r>
            <a:r>
              <a:rPr lang="en-US" altLang="zh-TW" i="1" baseline="-25000" dirty="0" err="1" smtClean="0">
                <a:ea typeface="新細明體" pitchFamily="18" charset="-120"/>
              </a:rPr>
              <a:t>s</a:t>
            </a:r>
            <a:r>
              <a:rPr lang="en-US" altLang="zh-TW" i="1" baseline="-25000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= 0)</a:t>
            </a: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System queue time is solely determined by the bottleneck</a:t>
            </a:r>
          </a:p>
          <a:p>
            <a:pPr lvl="4">
              <a:buFontTx/>
              <a:buNone/>
              <a:defRPr/>
            </a:pPr>
            <a:r>
              <a:rPr lang="en-US" altLang="zh-TW" sz="1400" dirty="0" smtClean="0">
                <a:ea typeface="新細明體" pitchFamily="18" charset="-120"/>
              </a:rPr>
              <a:t>	</a:t>
            </a:r>
          </a:p>
          <a:p>
            <a:pPr lvl="2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	= Bottleneck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dirty="0" smtClean="0">
                <a:ea typeface="新細明體" pitchFamily="18" charset="-120"/>
              </a:rPr>
              <a:t> when it is a single server system</a:t>
            </a:r>
          </a:p>
          <a:p>
            <a:pPr lvl="2">
              <a:buFontTx/>
              <a:buNone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>
              <a:buFontTx/>
              <a:buNone/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lvl="3">
              <a:buFontTx/>
              <a:buNone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914400" lvl="2" indent="0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      Actual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20	    Actual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i="1" baseline="-25000" dirty="0" smtClean="0">
                <a:ea typeface="新細明體" pitchFamily="18" charset="-120"/>
              </a:rPr>
              <a:t>BN</a:t>
            </a:r>
            <a:r>
              <a:rPr lang="en-US" altLang="zh-TW" dirty="0" smtClean="0">
                <a:ea typeface="新細明體" pitchFamily="18" charset="-120"/>
              </a:rPr>
              <a:t> = 80</a:t>
            </a:r>
          </a:p>
          <a:p>
            <a:pPr marL="914400" lvl="2" indent="0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      Contribution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0	    Contribution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i="1" baseline="-25000" dirty="0" smtClean="0">
                <a:ea typeface="新細明體" pitchFamily="18" charset="-120"/>
              </a:rPr>
              <a:t>BN</a:t>
            </a:r>
            <a:r>
              <a:rPr lang="en-US" altLang="zh-TW" dirty="0" smtClean="0">
                <a:ea typeface="新細明體" pitchFamily="18" charset="-120"/>
              </a:rPr>
              <a:t> = 100</a:t>
            </a: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Fully coupled system</a:t>
            </a:r>
          </a:p>
        </p:txBody>
      </p:sp>
      <p:sp>
        <p:nvSpPr>
          <p:cNvPr id="9220" name="Line 35"/>
          <p:cNvSpPr>
            <a:spLocks noChangeShapeType="1"/>
          </p:cNvSpPr>
          <p:nvPr/>
        </p:nvSpPr>
        <p:spPr bwMode="auto">
          <a:xfrm>
            <a:off x="3357563" y="4414838"/>
            <a:ext cx="100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>
            <a:off x="4362450" y="4232275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2" name="Line 37"/>
          <p:cNvSpPr>
            <a:spLocks noChangeShapeType="1"/>
          </p:cNvSpPr>
          <p:nvPr/>
        </p:nvSpPr>
        <p:spPr bwMode="auto">
          <a:xfrm>
            <a:off x="4652963" y="42322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3" name="Line 38"/>
          <p:cNvSpPr>
            <a:spLocks noChangeShapeType="1"/>
          </p:cNvSpPr>
          <p:nvPr/>
        </p:nvSpPr>
        <p:spPr bwMode="auto">
          <a:xfrm>
            <a:off x="4362450" y="4556125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4" name="Line 39"/>
          <p:cNvSpPr>
            <a:spLocks noChangeShapeType="1"/>
          </p:cNvSpPr>
          <p:nvPr/>
        </p:nvSpPr>
        <p:spPr bwMode="auto">
          <a:xfrm>
            <a:off x="4554538" y="42322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5" name="Line 40"/>
          <p:cNvSpPr>
            <a:spLocks noChangeShapeType="1"/>
          </p:cNvSpPr>
          <p:nvPr/>
        </p:nvSpPr>
        <p:spPr bwMode="auto">
          <a:xfrm>
            <a:off x="4459288" y="42322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6" name="Oval 41"/>
          <p:cNvSpPr>
            <a:spLocks noChangeArrowheads="1"/>
          </p:cNvSpPr>
          <p:nvPr/>
        </p:nvSpPr>
        <p:spPr bwMode="auto">
          <a:xfrm>
            <a:off x="4749800" y="4168775"/>
            <a:ext cx="450850" cy="450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6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1</a:t>
            </a:r>
          </a:p>
        </p:txBody>
      </p:sp>
      <p:sp>
        <p:nvSpPr>
          <p:cNvPr id="9227" name="Oval 42"/>
          <p:cNvSpPr>
            <a:spLocks noChangeArrowheads="1"/>
          </p:cNvSpPr>
          <p:nvPr/>
        </p:nvSpPr>
        <p:spPr bwMode="auto">
          <a:xfrm>
            <a:off x="6604000" y="4168775"/>
            <a:ext cx="450850" cy="450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6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BN</a:t>
            </a:r>
            <a:endParaRPr kumimoji="1" lang="en-US" altLang="zh-TW" sz="1600" baseline="-25000">
              <a:solidFill>
                <a:schemeClr val="tx1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9228" name="Line 43"/>
          <p:cNvSpPr>
            <a:spLocks noChangeShapeType="1"/>
          </p:cNvSpPr>
          <p:nvPr/>
        </p:nvSpPr>
        <p:spPr bwMode="auto">
          <a:xfrm>
            <a:off x="5297488" y="4414838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9" name="Line 44"/>
          <p:cNvSpPr>
            <a:spLocks noChangeShapeType="1"/>
          </p:cNvSpPr>
          <p:nvPr/>
        </p:nvSpPr>
        <p:spPr bwMode="auto">
          <a:xfrm>
            <a:off x="6191250" y="42497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0" name="Line 45"/>
          <p:cNvSpPr>
            <a:spLocks noChangeShapeType="1"/>
          </p:cNvSpPr>
          <p:nvPr/>
        </p:nvSpPr>
        <p:spPr bwMode="auto">
          <a:xfrm>
            <a:off x="6480175" y="424973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1" name="Line 46"/>
          <p:cNvSpPr>
            <a:spLocks noChangeShapeType="1"/>
          </p:cNvSpPr>
          <p:nvPr/>
        </p:nvSpPr>
        <p:spPr bwMode="auto">
          <a:xfrm>
            <a:off x="6191250" y="4573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2" name="Line 47"/>
          <p:cNvSpPr>
            <a:spLocks noChangeShapeType="1"/>
          </p:cNvSpPr>
          <p:nvPr/>
        </p:nvSpPr>
        <p:spPr bwMode="auto">
          <a:xfrm>
            <a:off x="6384925" y="424973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3" name="Line 48"/>
          <p:cNvSpPr>
            <a:spLocks noChangeShapeType="1"/>
          </p:cNvSpPr>
          <p:nvPr/>
        </p:nvSpPr>
        <p:spPr bwMode="auto">
          <a:xfrm>
            <a:off x="6288088" y="424973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4" name="Line 49"/>
          <p:cNvSpPr>
            <a:spLocks noChangeShapeType="1"/>
          </p:cNvSpPr>
          <p:nvPr/>
        </p:nvSpPr>
        <p:spPr bwMode="auto">
          <a:xfrm>
            <a:off x="7156450" y="4414838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5" name="Line 50"/>
          <p:cNvSpPr>
            <a:spLocks noChangeShapeType="1"/>
          </p:cNvSpPr>
          <p:nvPr/>
        </p:nvSpPr>
        <p:spPr bwMode="auto">
          <a:xfrm>
            <a:off x="800100" y="4402138"/>
            <a:ext cx="100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6" name="Line 51"/>
          <p:cNvSpPr>
            <a:spLocks noChangeShapeType="1"/>
          </p:cNvSpPr>
          <p:nvPr/>
        </p:nvSpPr>
        <p:spPr bwMode="auto">
          <a:xfrm>
            <a:off x="1804988" y="4219575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7" name="Line 52"/>
          <p:cNvSpPr>
            <a:spLocks noChangeShapeType="1"/>
          </p:cNvSpPr>
          <p:nvPr/>
        </p:nvSpPr>
        <p:spPr bwMode="auto">
          <a:xfrm>
            <a:off x="2095500" y="42195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8" name="Line 53"/>
          <p:cNvSpPr>
            <a:spLocks noChangeShapeType="1"/>
          </p:cNvSpPr>
          <p:nvPr/>
        </p:nvSpPr>
        <p:spPr bwMode="auto">
          <a:xfrm>
            <a:off x="1804988" y="4543425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9" name="Line 54"/>
          <p:cNvSpPr>
            <a:spLocks noChangeShapeType="1"/>
          </p:cNvSpPr>
          <p:nvPr/>
        </p:nvSpPr>
        <p:spPr bwMode="auto">
          <a:xfrm>
            <a:off x="1997075" y="42195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40" name="Line 55"/>
          <p:cNvSpPr>
            <a:spLocks noChangeShapeType="1"/>
          </p:cNvSpPr>
          <p:nvPr/>
        </p:nvSpPr>
        <p:spPr bwMode="auto">
          <a:xfrm>
            <a:off x="1901825" y="42195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41" name="Oval 56"/>
          <p:cNvSpPr>
            <a:spLocks noChangeArrowheads="1"/>
          </p:cNvSpPr>
          <p:nvPr/>
        </p:nvSpPr>
        <p:spPr bwMode="auto">
          <a:xfrm>
            <a:off x="2192338" y="4156075"/>
            <a:ext cx="450850" cy="450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6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rPr>
              <a:t>BN</a:t>
            </a:r>
          </a:p>
        </p:txBody>
      </p:sp>
      <p:sp>
        <p:nvSpPr>
          <p:cNvPr id="9242" name="Text Box 57"/>
          <p:cNvSpPr txBox="1">
            <a:spLocks noChangeArrowheads="1"/>
          </p:cNvSpPr>
          <p:nvPr/>
        </p:nvSpPr>
        <p:spPr bwMode="auto">
          <a:xfrm>
            <a:off x="1347788" y="3749675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charset="0"/>
              </a:rPr>
              <a:t>QT</a:t>
            </a:r>
            <a:r>
              <a:rPr lang="en-US" altLang="en-US" sz="1600" baseline="-25000">
                <a:solidFill>
                  <a:schemeClr val="tx1"/>
                </a:solidFill>
                <a:cs typeface="Arial" charset="0"/>
              </a:rPr>
              <a:t>BN</a:t>
            </a:r>
            <a:r>
              <a:rPr lang="en-US" altLang="en-US" sz="1600">
                <a:solidFill>
                  <a:schemeClr val="tx1"/>
                </a:solidFill>
                <a:cs typeface="Arial" charset="0"/>
              </a:rPr>
              <a:t> = 100</a:t>
            </a:r>
          </a:p>
        </p:txBody>
      </p:sp>
      <p:sp>
        <p:nvSpPr>
          <p:cNvPr id="9243" name="Text Box 58"/>
          <p:cNvSpPr txBox="1">
            <a:spLocks noChangeArrowheads="1"/>
          </p:cNvSpPr>
          <p:nvPr/>
        </p:nvSpPr>
        <p:spPr bwMode="auto">
          <a:xfrm>
            <a:off x="3937000" y="3778250"/>
            <a:ext cx="938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charset="0"/>
              </a:rPr>
              <a:t>QT</a:t>
            </a:r>
            <a:r>
              <a:rPr lang="en-US" altLang="en-US" sz="1600" baseline="-2500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altLang="en-US" sz="1600">
                <a:solidFill>
                  <a:schemeClr val="tx1"/>
                </a:solidFill>
                <a:cs typeface="Arial" charset="0"/>
              </a:rPr>
              <a:t> = 20</a:t>
            </a:r>
          </a:p>
        </p:txBody>
      </p:sp>
      <p:sp>
        <p:nvSpPr>
          <p:cNvPr id="9244" name="Text Box 59"/>
          <p:cNvSpPr txBox="1">
            <a:spLocks noChangeArrowheads="1"/>
          </p:cNvSpPr>
          <p:nvPr/>
        </p:nvSpPr>
        <p:spPr bwMode="auto">
          <a:xfrm>
            <a:off x="5743575" y="3778250"/>
            <a:ext cx="106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charset="0"/>
              </a:rPr>
              <a:t>QT</a:t>
            </a:r>
            <a:r>
              <a:rPr lang="en-US" altLang="en-US" sz="1600" baseline="-25000">
                <a:solidFill>
                  <a:schemeClr val="tx1"/>
                </a:solidFill>
                <a:cs typeface="Arial" charset="0"/>
              </a:rPr>
              <a:t>BN</a:t>
            </a:r>
            <a:r>
              <a:rPr lang="en-US" altLang="en-US" sz="1600">
                <a:solidFill>
                  <a:schemeClr val="tx1"/>
                </a:solidFill>
                <a:cs typeface="Arial" charset="0"/>
              </a:rPr>
              <a:t> = 80</a:t>
            </a:r>
          </a:p>
        </p:txBody>
      </p:sp>
      <p:sp>
        <p:nvSpPr>
          <p:cNvPr id="9245" name="Text Box 60"/>
          <p:cNvSpPr txBox="1">
            <a:spLocks noChangeArrowheads="1"/>
          </p:cNvSpPr>
          <p:nvPr/>
        </p:nvSpPr>
        <p:spPr bwMode="auto">
          <a:xfrm>
            <a:off x="849313" y="40528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600">
                <a:solidFill>
                  <a:schemeClr val="tx1"/>
                </a:solidFill>
                <a:latin typeface="Symbol" pitchFamily="18" charset="2"/>
                <a:ea typeface="新細明體" pitchFamily="18" charset="-120"/>
                <a:cs typeface="Arial" charset="0"/>
              </a:rPr>
              <a:t>l</a:t>
            </a:r>
            <a:endParaRPr lang="en-US" altLang="en-US" sz="1600">
              <a:solidFill>
                <a:schemeClr val="tx1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9246" name="Text Box 61"/>
          <p:cNvSpPr txBox="1">
            <a:spLocks noChangeArrowheads="1"/>
          </p:cNvSpPr>
          <p:nvPr/>
        </p:nvSpPr>
        <p:spPr bwMode="auto">
          <a:xfrm>
            <a:off x="3332163" y="40528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600">
                <a:solidFill>
                  <a:schemeClr val="tx1"/>
                </a:solidFill>
                <a:latin typeface="Symbol" pitchFamily="18" charset="2"/>
                <a:ea typeface="新細明體" pitchFamily="18" charset="-120"/>
                <a:cs typeface="Arial" charset="0"/>
              </a:rPr>
              <a:t>l</a:t>
            </a:r>
            <a:endParaRPr lang="en-US" altLang="en-US" sz="1600">
              <a:solidFill>
                <a:schemeClr val="tx1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graphicFrame>
        <p:nvGraphicFramePr>
          <p:cNvPr id="9247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2747963"/>
          <a:ext cx="21764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47963"/>
                        <a:ext cx="217646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8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EA3A30-AB9E-4ED7-85E5-2BD058FA720E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aphicFrame>
        <p:nvGraphicFramePr>
          <p:cNvPr id="9249" name="Object 1"/>
          <p:cNvGraphicFramePr>
            <a:graphicFrameLocks noChangeAspect="1"/>
          </p:cNvGraphicFramePr>
          <p:nvPr/>
        </p:nvGraphicFramePr>
        <p:xfrm>
          <a:off x="7191375" y="1544638"/>
          <a:ext cx="9794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6" imgW="583947" imgH="418918" progId="Equation.DSMT4">
                  <p:embed/>
                </p:oleObj>
              </mc:Choice>
              <mc:Fallback>
                <p:oleObj name="Equation" r:id="rId6" imgW="583947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1544638"/>
                        <a:ext cx="9794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Jackson Network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793163" cy="4800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Under Markovian assumptions</a:t>
            </a: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Exponential service time (</a:t>
            </a:r>
            <a:r>
              <a:rPr lang="en-US" altLang="zh-TW" i="1" dirty="0" err="1" smtClean="0">
                <a:ea typeface="新細明體" pitchFamily="18" charset="-120"/>
              </a:rPr>
              <a:t>c</a:t>
            </a:r>
            <a:r>
              <a:rPr lang="en-US" altLang="zh-TW" i="1" baseline="-25000" dirty="0" err="1" smtClean="0">
                <a:ea typeface="新細明體" pitchFamily="18" charset="-120"/>
              </a:rPr>
              <a:t>s</a:t>
            </a:r>
            <a:r>
              <a:rPr lang="en-US" altLang="zh-TW" i="1" baseline="-25000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= 1) with Poisson arrivals</a:t>
            </a: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Each station behaves independently in the steady state</a:t>
            </a:r>
          </a:p>
          <a:p>
            <a:pPr lvl="3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</a:t>
            </a:r>
          </a:p>
          <a:p>
            <a:pPr lvl="2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	</a:t>
            </a:r>
          </a:p>
          <a:p>
            <a:pPr lvl="2">
              <a:buFontTx/>
              <a:buNone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914400" lvl="2" indent="0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      Actual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20	    Actual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i="1" baseline="-25000" dirty="0" smtClean="0">
                <a:ea typeface="新細明體" pitchFamily="18" charset="-120"/>
              </a:rPr>
              <a:t>BN</a:t>
            </a:r>
            <a:r>
              <a:rPr lang="en-US" altLang="zh-TW" dirty="0" smtClean="0">
                <a:ea typeface="新細明體" pitchFamily="18" charset="-120"/>
              </a:rPr>
              <a:t> = 100</a:t>
            </a:r>
          </a:p>
          <a:p>
            <a:pPr marL="914400" lvl="2" indent="0">
              <a:buFontTx/>
              <a:buNone/>
              <a:defRPr/>
            </a:pPr>
            <a:r>
              <a:rPr lang="en-US" altLang="zh-TW" dirty="0" smtClean="0">
                <a:ea typeface="新細明體" pitchFamily="18" charset="-120"/>
              </a:rPr>
              <a:t>		      Contribution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20     Contribution </a:t>
            </a:r>
            <a:r>
              <a:rPr lang="en-US" altLang="zh-TW" i="1" dirty="0" smtClean="0">
                <a:ea typeface="新細明體" pitchFamily="18" charset="-120"/>
              </a:rPr>
              <a:t>QT</a:t>
            </a:r>
            <a:r>
              <a:rPr lang="en-US" altLang="zh-TW" i="1" baseline="-25000" dirty="0" smtClean="0">
                <a:ea typeface="新細明體" pitchFamily="18" charset="-120"/>
              </a:rPr>
              <a:t>BN</a:t>
            </a:r>
            <a:r>
              <a:rPr lang="en-US" altLang="zh-TW" dirty="0" smtClean="0">
                <a:ea typeface="新細明體" pitchFamily="18" charset="-120"/>
              </a:rPr>
              <a:t> = 100</a:t>
            </a:r>
          </a:p>
          <a:p>
            <a:pPr marL="914400" lvl="2" indent="0">
              <a:buFontTx/>
              <a:buNone/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lvl="1">
              <a:defRPr/>
            </a:pPr>
            <a:r>
              <a:rPr lang="en-US" altLang="zh-TW" dirty="0" smtClean="0">
                <a:ea typeface="新細明體" pitchFamily="18" charset="-120"/>
              </a:rPr>
              <a:t>ASIA (all see initial arrivals) system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800100" y="2997200"/>
            <a:ext cx="7038975" cy="869950"/>
            <a:chOff x="800100" y="3346498"/>
            <a:chExt cx="7038335" cy="869950"/>
          </a:xfrm>
        </p:grpSpPr>
        <p:sp>
          <p:nvSpPr>
            <p:cNvPr id="10246" name="Line 35"/>
            <p:cNvSpPr>
              <a:spLocks noChangeShapeType="1"/>
            </p:cNvSpPr>
            <p:nvPr/>
          </p:nvSpPr>
          <p:spPr bwMode="auto">
            <a:xfrm>
              <a:off x="3363273" y="4011660"/>
              <a:ext cx="1004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47" name="Line 36"/>
            <p:cNvSpPr>
              <a:spLocks noChangeShapeType="1"/>
            </p:cNvSpPr>
            <p:nvPr/>
          </p:nvSpPr>
          <p:spPr bwMode="auto">
            <a:xfrm>
              <a:off x="4368160" y="3829098"/>
              <a:ext cx="29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48" name="Line 37"/>
            <p:cNvSpPr>
              <a:spLocks noChangeShapeType="1"/>
            </p:cNvSpPr>
            <p:nvPr/>
          </p:nvSpPr>
          <p:spPr bwMode="auto">
            <a:xfrm>
              <a:off x="4658673" y="38290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49" name="Line 38"/>
            <p:cNvSpPr>
              <a:spLocks noChangeShapeType="1"/>
            </p:cNvSpPr>
            <p:nvPr/>
          </p:nvSpPr>
          <p:spPr bwMode="auto">
            <a:xfrm>
              <a:off x="4368160" y="4152948"/>
              <a:ext cx="29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0" name="Line 39"/>
            <p:cNvSpPr>
              <a:spLocks noChangeShapeType="1"/>
            </p:cNvSpPr>
            <p:nvPr/>
          </p:nvSpPr>
          <p:spPr bwMode="auto">
            <a:xfrm>
              <a:off x="4560248" y="38290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1" name="Line 40"/>
            <p:cNvSpPr>
              <a:spLocks noChangeShapeType="1"/>
            </p:cNvSpPr>
            <p:nvPr/>
          </p:nvSpPr>
          <p:spPr bwMode="auto">
            <a:xfrm>
              <a:off x="4464998" y="38290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2" name="Oval 41"/>
            <p:cNvSpPr>
              <a:spLocks noChangeArrowheads="1"/>
            </p:cNvSpPr>
            <p:nvPr/>
          </p:nvSpPr>
          <p:spPr bwMode="auto">
            <a:xfrm>
              <a:off x="4755510" y="3765598"/>
              <a:ext cx="450850" cy="4508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10253" name="Oval 42"/>
            <p:cNvSpPr>
              <a:spLocks noChangeArrowheads="1"/>
            </p:cNvSpPr>
            <p:nvPr/>
          </p:nvSpPr>
          <p:spPr bwMode="auto">
            <a:xfrm>
              <a:off x="6609710" y="3765598"/>
              <a:ext cx="450850" cy="4508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BN</a:t>
              </a:r>
              <a:endParaRPr kumimoji="1" lang="en-US" altLang="zh-TW" sz="1600" baseline="-250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0254" name="Line 43"/>
            <p:cNvSpPr>
              <a:spLocks noChangeShapeType="1"/>
            </p:cNvSpPr>
            <p:nvPr/>
          </p:nvSpPr>
          <p:spPr bwMode="auto">
            <a:xfrm>
              <a:off x="5303198" y="4011660"/>
              <a:ext cx="847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5" name="Line 44"/>
            <p:cNvSpPr>
              <a:spLocks noChangeShapeType="1"/>
            </p:cNvSpPr>
            <p:nvPr/>
          </p:nvSpPr>
          <p:spPr bwMode="auto">
            <a:xfrm>
              <a:off x="6196960" y="3846560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6" name="Line 45"/>
            <p:cNvSpPr>
              <a:spLocks noChangeShapeType="1"/>
            </p:cNvSpPr>
            <p:nvPr/>
          </p:nvSpPr>
          <p:spPr bwMode="auto">
            <a:xfrm>
              <a:off x="6485885" y="3846560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7" name="Line 46"/>
            <p:cNvSpPr>
              <a:spLocks noChangeShapeType="1"/>
            </p:cNvSpPr>
            <p:nvPr/>
          </p:nvSpPr>
          <p:spPr bwMode="auto">
            <a:xfrm>
              <a:off x="6196960" y="4170410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8" name="Line 47"/>
            <p:cNvSpPr>
              <a:spLocks noChangeShapeType="1"/>
            </p:cNvSpPr>
            <p:nvPr/>
          </p:nvSpPr>
          <p:spPr bwMode="auto">
            <a:xfrm>
              <a:off x="6390635" y="3846560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59" name="Line 48"/>
            <p:cNvSpPr>
              <a:spLocks noChangeShapeType="1"/>
            </p:cNvSpPr>
            <p:nvPr/>
          </p:nvSpPr>
          <p:spPr bwMode="auto">
            <a:xfrm>
              <a:off x="6293798" y="3846560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0" name="Line 49"/>
            <p:cNvSpPr>
              <a:spLocks noChangeShapeType="1"/>
            </p:cNvSpPr>
            <p:nvPr/>
          </p:nvSpPr>
          <p:spPr bwMode="auto">
            <a:xfrm>
              <a:off x="7162160" y="4011660"/>
              <a:ext cx="676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1" name="Line 50"/>
            <p:cNvSpPr>
              <a:spLocks noChangeShapeType="1"/>
            </p:cNvSpPr>
            <p:nvPr/>
          </p:nvSpPr>
          <p:spPr bwMode="auto">
            <a:xfrm>
              <a:off x="800100" y="3998960"/>
              <a:ext cx="1004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2" name="Line 51"/>
            <p:cNvSpPr>
              <a:spLocks noChangeShapeType="1"/>
            </p:cNvSpPr>
            <p:nvPr/>
          </p:nvSpPr>
          <p:spPr bwMode="auto">
            <a:xfrm>
              <a:off x="1804988" y="3816398"/>
              <a:ext cx="290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3" name="Line 52"/>
            <p:cNvSpPr>
              <a:spLocks noChangeShapeType="1"/>
            </p:cNvSpPr>
            <p:nvPr/>
          </p:nvSpPr>
          <p:spPr bwMode="auto">
            <a:xfrm>
              <a:off x="2095500" y="38163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4" name="Line 53"/>
            <p:cNvSpPr>
              <a:spLocks noChangeShapeType="1"/>
            </p:cNvSpPr>
            <p:nvPr/>
          </p:nvSpPr>
          <p:spPr bwMode="auto">
            <a:xfrm>
              <a:off x="1804988" y="4140248"/>
              <a:ext cx="290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5" name="Line 54"/>
            <p:cNvSpPr>
              <a:spLocks noChangeShapeType="1"/>
            </p:cNvSpPr>
            <p:nvPr/>
          </p:nvSpPr>
          <p:spPr bwMode="auto">
            <a:xfrm>
              <a:off x="1997075" y="38163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6" name="Line 55"/>
            <p:cNvSpPr>
              <a:spLocks noChangeShapeType="1"/>
            </p:cNvSpPr>
            <p:nvPr/>
          </p:nvSpPr>
          <p:spPr bwMode="auto">
            <a:xfrm>
              <a:off x="1901825" y="3816398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267" name="Oval 56"/>
            <p:cNvSpPr>
              <a:spLocks noChangeArrowheads="1"/>
            </p:cNvSpPr>
            <p:nvPr/>
          </p:nvSpPr>
          <p:spPr bwMode="auto">
            <a:xfrm>
              <a:off x="2192338" y="3752898"/>
              <a:ext cx="450850" cy="4508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BN</a:t>
              </a:r>
            </a:p>
          </p:txBody>
        </p:sp>
        <p:sp>
          <p:nvSpPr>
            <p:cNvPr id="10268" name="Text Box 57"/>
            <p:cNvSpPr txBox="1">
              <a:spLocks noChangeArrowheads="1"/>
            </p:cNvSpPr>
            <p:nvPr/>
          </p:nvSpPr>
          <p:spPr bwMode="auto">
            <a:xfrm>
              <a:off x="1347788" y="3346498"/>
              <a:ext cx="11620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BN</a:t>
              </a: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 = 100</a:t>
              </a:r>
            </a:p>
          </p:txBody>
        </p:sp>
        <p:sp>
          <p:nvSpPr>
            <p:cNvPr id="10269" name="Text Box 58"/>
            <p:cNvSpPr txBox="1">
              <a:spLocks noChangeArrowheads="1"/>
            </p:cNvSpPr>
            <p:nvPr/>
          </p:nvSpPr>
          <p:spPr bwMode="auto">
            <a:xfrm>
              <a:off x="3942710" y="3375073"/>
              <a:ext cx="9382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 = 20</a:t>
              </a:r>
            </a:p>
          </p:txBody>
        </p:sp>
        <p:sp>
          <p:nvSpPr>
            <p:cNvPr id="10270" name="Text Box 59"/>
            <p:cNvSpPr txBox="1">
              <a:spLocks noChangeArrowheads="1"/>
            </p:cNvSpPr>
            <p:nvPr/>
          </p:nvSpPr>
          <p:spPr bwMode="auto">
            <a:xfrm>
              <a:off x="5749285" y="3375073"/>
              <a:ext cx="11624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tx1"/>
                  </a:solidFill>
                  <a:cs typeface="Arial" charset="0"/>
                </a:rPr>
                <a:t>QT</a:t>
              </a:r>
              <a:r>
                <a:rPr lang="en-US" altLang="en-US" sz="1600" baseline="-25000">
                  <a:solidFill>
                    <a:schemeClr val="tx1"/>
                  </a:solidFill>
                  <a:cs typeface="Arial" charset="0"/>
                </a:rPr>
                <a:t>BN</a:t>
              </a:r>
              <a:r>
                <a:rPr lang="en-US" altLang="en-US" sz="1600">
                  <a:solidFill>
                    <a:schemeClr val="tx1"/>
                  </a:solidFill>
                  <a:cs typeface="Arial" charset="0"/>
                </a:rPr>
                <a:t> = 100</a:t>
              </a:r>
            </a:p>
          </p:txBody>
        </p:sp>
        <p:sp>
          <p:nvSpPr>
            <p:cNvPr id="10271" name="Text Box 60"/>
            <p:cNvSpPr txBox="1">
              <a:spLocks noChangeArrowheads="1"/>
            </p:cNvSpPr>
            <p:nvPr/>
          </p:nvSpPr>
          <p:spPr bwMode="auto">
            <a:xfrm>
              <a:off x="849313" y="3649710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endParaRPr lang="en-US" altLang="en-US" sz="16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0272" name="Text Box 61"/>
            <p:cNvSpPr txBox="1">
              <a:spLocks noChangeArrowheads="1"/>
            </p:cNvSpPr>
            <p:nvPr/>
          </p:nvSpPr>
          <p:spPr bwMode="auto">
            <a:xfrm>
              <a:off x="3337873" y="3649710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endParaRPr lang="en-US" altLang="en-US" sz="1600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10245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53F2BC-DAF6-4639-8DA2-092091239EE7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ASIA and Fully Coupled Systems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z="2400" i="1" smtClean="0">
                <a:ea typeface="新細明體" pitchFamily="18" charset="-120"/>
              </a:rPr>
              <a:t>N</a:t>
            </a:r>
            <a:r>
              <a:rPr lang="en-US" altLang="zh-TW" sz="2400" smtClean="0">
                <a:ea typeface="新細明體" pitchFamily="18" charset="-120"/>
              </a:rPr>
              <a:t> single sever in series</a:t>
            </a:r>
          </a:p>
          <a:p>
            <a:endParaRPr lang="en-US" altLang="zh-TW" sz="2400" smtClean="0">
              <a:ea typeface="新細明體" pitchFamily="18" charset="-120"/>
            </a:endParaRPr>
          </a:p>
          <a:p>
            <a:endParaRPr lang="en-US" altLang="zh-TW" sz="2400" smtClean="0">
              <a:ea typeface="新細明體" pitchFamily="18" charset="-120"/>
            </a:endParaRPr>
          </a:p>
          <a:p>
            <a:pPr lvl="3"/>
            <a:endParaRPr lang="en-US" altLang="zh-TW" sz="1400" smtClean="0">
              <a:ea typeface="新細明體" pitchFamily="18" charset="-120"/>
            </a:endParaRPr>
          </a:p>
          <a:p>
            <a:r>
              <a:rPr lang="en-US" altLang="zh-TW" sz="2400" smtClean="0">
                <a:ea typeface="新細明體" pitchFamily="18" charset="-120"/>
              </a:rPr>
              <a:t>ASIA and Fully coupled systems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2F0931-6692-474F-9746-5FBF71054016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grpSp>
        <p:nvGrpSpPr>
          <p:cNvPr id="11269" name="Group 6"/>
          <p:cNvGrpSpPr>
            <a:grpSpLocks noChangeAspect="1"/>
          </p:cNvGrpSpPr>
          <p:nvPr/>
        </p:nvGrpSpPr>
        <p:grpSpPr bwMode="auto">
          <a:xfrm>
            <a:off x="1079500" y="1798638"/>
            <a:ext cx="6875463" cy="1030287"/>
            <a:chOff x="328613" y="4648200"/>
            <a:chExt cx="7596187" cy="1129370"/>
          </a:xfrm>
        </p:grpSpPr>
        <p:sp>
          <p:nvSpPr>
            <p:cNvPr id="11336" name="Line 177"/>
            <p:cNvSpPr>
              <a:spLocks noChangeShapeType="1"/>
            </p:cNvSpPr>
            <p:nvPr/>
          </p:nvSpPr>
          <p:spPr bwMode="auto">
            <a:xfrm>
              <a:off x="328613" y="5064185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37" name="Line 178"/>
            <p:cNvSpPr>
              <a:spLocks noChangeShapeType="1"/>
            </p:cNvSpPr>
            <p:nvPr/>
          </p:nvSpPr>
          <p:spPr bwMode="auto">
            <a:xfrm>
              <a:off x="1154113" y="48339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38" name="Line 179"/>
            <p:cNvSpPr>
              <a:spLocks noChangeShapeType="1"/>
            </p:cNvSpPr>
            <p:nvPr/>
          </p:nvSpPr>
          <p:spPr bwMode="auto">
            <a:xfrm>
              <a:off x="14938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39" name="Line 180"/>
            <p:cNvSpPr>
              <a:spLocks noChangeShapeType="1"/>
            </p:cNvSpPr>
            <p:nvPr/>
          </p:nvSpPr>
          <p:spPr bwMode="auto">
            <a:xfrm>
              <a:off x="1154113" y="5218173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0" name="Line 181"/>
            <p:cNvSpPr>
              <a:spLocks noChangeShapeType="1"/>
            </p:cNvSpPr>
            <p:nvPr/>
          </p:nvSpPr>
          <p:spPr bwMode="auto">
            <a:xfrm>
              <a:off x="13795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1" name="Line 182"/>
            <p:cNvSpPr>
              <a:spLocks noChangeShapeType="1"/>
            </p:cNvSpPr>
            <p:nvPr/>
          </p:nvSpPr>
          <p:spPr bwMode="auto">
            <a:xfrm>
              <a:off x="1266826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2" name="Oval 183"/>
            <p:cNvSpPr>
              <a:spLocks noChangeArrowheads="1"/>
            </p:cNvSpPr>
            <p:nvPr/>
          </p:nvSpPr>
          <p:spPr bwMode="auto">
            <a:xfrm>
              <a:off x="1606551" y="4759385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11343" name="Text Box 184"/>
            <p:cNvSpPr txBox="1">
              <a:spLocks noChangeArrowheads="1"/>
            </p:cNvSpPr>
            <p:nvPr/>
          </p:nvSpPr>
          <p:spPr bwMode="auto">
            <a:xfrm>
              <a:off x="573763" y="4648200"/>
              <a:ext cx="407662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8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 </a:t>
              </a:r>
            </a:p>
          </p:txBody>
        </p:sp>
        <p:sp>
          <p:nvSpPr>
            <p:cNvPr id="11344" name="Line 225"/>
            <p:cNvSpPr>
              <a:spLocks noChangeShapeType="1"/>
            </p:cNvSpPr>
            <p:nvPr/>
          </p:nvSpPr>
          <p:spPr bwMode="auto">
            <a:xfrm>
              <a:off x="2259013" y="5064185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5" name="Line 226"/>
            <p:cNvSpPr>
              <a:spLocks noChangeShapeType="1"/>
            </p:cNvSpPr>
            <p:nvPr/>
          </p:nvSpPr>
          <p:spPr bwMode="auto">
            <a:xfrm>
              <a:off x="2765426" y="48339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6" name="Line 227"/>
            <p:cNvSpPr>
              <a:spLocks noChangeShapeType="1"/>
            </p:cNvSpPr>
            <p:nvPr/>
          </p:nvSpPr>
          <p:spPr bwMode="auto">
            <a:xfrm>
              <a:off x="3105151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7" name="Line 228"/>
            <p:cNvSpPr>
              <a:spLocks noChangeShapeType="1"/>
            </p:cNvSpPr>
            <p:nvPr/>
          </p:nvSpPr>
          <p:spPr bwMode="auto">
            <a:xfrm>
              <a:off x="2765426" y="5218173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8" name="Line 229"/>
            <p:cNvSpPr>
              <a:spLocks noChangeShapeType="1"/>
            </p:cNvSpPr>
            <p:nvPr/>
          </p:nvSpPr>
          <p:spPr bwMode="auto">
            <a:xfrm>
              <a:off x="2990851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49" name="Line 230"/>
            <p:cNvSpPr>
              <a:spLocks noChangeShapeType="1"/>
            </p:cNvSpPr>
            <p:nvPr/>
          </p:nvSpPr>
          <p:spPr bwMode="auto">
            <a:xfrm>
              <a:off x="28781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0" name="Oval 231"/>
            <p:cNvSpPr>
              <a:spLocks noChangeArrowheads="1"/>
            </p:cNvSpPr>
            <p:nvPr/>
          </p:nvSpPr>
          <p:spPr bwMode="auto">
            <a:xfrm>
              <a:off x="3217863" y="4759385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2</a:t>
              </a:r>
            </a:p>
          </p:txBody>
        </p:sp>
        <p:sp>
          <p:nvSpPr>
            <p:cNvPr id="11351" name="Line 266"/>
            <p:cNvSpPr>
              <a:spLocks noChangeShapeType="1"/>
            </p:cNvSpPr>
            <p:nvPr/>
          </p:nvSpPr>
          <p:spPr bwMode="auto">
            <a:xfrm>
              <a:off x="3859213" y="5064185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2" name="Line 267"/>
            <p:cNvSpPr>
              <a:spLocks noChangeShapeType="1"/>
            </p:cNvSpPr>
            <p:nvPr/>
          </p:nvSpPr>
          <p:spPr bwMode="auto">
            <a:xfrm>
              <a:off x="4365626" y="48339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3" name="Line 268"/>
            <p:cNvSpPr>
              <a:spLocks noChangeShapeType="1"/>
            </p:cNvSpPr>
            <p:nvPr/>
          </p:nvSpPr>
          <p:spPr bwMode="auto">
            <a:xfrm>
              <a:off x="4705351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4" name="Line 269"/>
            <p:cNvSpPr>
              <a:spLocks noChangeShapeType="1"/>
            </p:cNvSpPr>
            <p:nvPr/>
          </p:nvSpPr>
          <p:spPr bwMode="auto">
            <a:xfrm>
              <a:off x="4365626" y="5218173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5" name="Line 270"/>
            <p:cNvSpPr>
              <a:spLocks noChangeShapeType="1"/>
            </p:cNvSpPr>
            <p:nvPr/>
          </p:nvSpPr>
          <p:spPr bwMode="auto">
            <a:xfrm>
              <a:off x="4591051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6" name="Line 271"/>
            <p:cNvSpPr>
              <a:spLocks noChangeShapeType="1"/>
            </p:cNvSpPr>
            <p:nvPr/>
          </p:nvSpPr>
          <p:spPr bwMode="auto">
            <a:xfrm>
              <a:off x="44783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7" name="Oval 272"/>
            <p:cNvSpPr>
              <a:spLocks noChangeArrowheads="1"/>
            </p:cNvSpPr>
            <p:nvPr/>
          </p:nvSpPr>
          <p:spPr bwMode="auto">
            <a:xfrm>
              <a:off x="4818063" y="4759385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3</a:t>
              </a:r>
            </a:p>
          </p:txBody>
        </p:sp>
        <p:sp>
          <p:nvSpPr>
            <p:cNvPr id="11358" name="Line 274"/>
            <p:cNvSpPr>
              <a:spLocks noChangeShapeType="1"/>
            </p:cNvSpPr>
            <p:nvPr/>
          </p:nvSpPr>
          <p:spPr bwMode="auto">
            <a:xfrm>
              <a:off x="5459413" y="5064185"/>
              <a:ext cx="474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59" name="Line 283"/>
            <p:cNvSpPr>
              <a:spLocks noChangeShapeType="1"/>
            </p:cNvSpPr>
            <p:nvPr/>
          </p:nvSpPr>
          <p:spPr bwMode="auto">
            <a:xfrm>
              <a:off x="6297613" y="4833998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0" name="Line 284"/>
            <p:cNvSpPr>
              <a:spLocks noChangeShapeType="1"/>
            </p:cNvSpPr>
            <p:nvPr/>
          </p:nvSpPr>
          <p:spPr bwMode="auto">
            <a:xfrm>
              <a:off x="66373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1" name="Line 285"/>
            <p:cNvSpPr>
              <a:spLocks noChangeShapeType="1"/>
            </p:cNvSpPr>
            <p:nvPr/>
          </p:nvSpPr>
          <p:spPr bwMode="auto">
            <a:xfrm>
              <a:off x="6297613" y="5218173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2" name="Line 286"/>
            <p:cNvSpPr>
              <a:spLocks noChangeShapeType="1"/>
            </p:cNvSpPr>
            <p:nvPr/>
          </p:nvSpPr>
          <p:spPr bwMode="auto">
            <a:xfrm>
              <a:off x="6523038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3" name="Line 287"/>
            <p:cNvSpPr>
              <a:spLocks noChangeShapeType="1"/>
            </p:cNvSpPr>
            <p:nvPr/>
          </p:nvSpPr>
          <p:spPr bwMode="auto">
            <a:xfrm>
              <a:off x="6410325" y="4833998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4" name="Oval 288"/>
            <p:cNvSpPr>
              <a:spLocks noChangeArrowheads="1"/>
            </p:cNvSpPr>
            <p:nvPr/>
          </p:nvSpPr>
          <p:spPr bwMode="auto">
            <a:xfrm>
              <a:off x="6750050" y="4759385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N</a:t>
              </a:r>
            </a:p>
          </p:txBody>
        </p:sp>
        <p:sp>
          <p:nvSpPr>
            <p:cNvPr id="11365" name="Line 290"/>
            <p:cNvSpPr>
              <a:spLocks noChangeShapeType="1"/>
            </p:cNvSpPr>
            <p:nvPr/>
          </p:nvSpPr>
          <p:spPr bwMode="auto">
            <a:xfrm>
              <a:off x="7359650" y="5064185"/>
              <a:ext cx="565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66" name="Text Box 184"/>
            <p:cNvSpPr txBox="1">
              <a:spLocks noChangeArrowheads="1"/>
            </p:cNvSpPr>
            <p:nvPr/>
          </p:nvSpPr>
          <p:spPr bwMode="auto">
            <a:xfrm>
              <a:off x="1671143" y="5353110"/>
              <a:ext cx="416515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800" baseline="-25000">
                  <a:solidFill>
                    <a:schemeClr val="tx1"/>
                  </a:solidFill>
                  <a:ea typeface="新細明體" pitchFamily="18" charset="-120"/>
                </a:rPr>
                <a:t>1</a:t>
              </a:r>
              <a:endParaRPr kumimoji="1"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1367" name="Text Box 184"/>
            <p:cNvSpPr txBox="1">
              <a:spLocks noChangeArrowheads="1"/>
            </p:cNvSpPr>
            <p:nvPr/>
          </p:nvSpPr>
          <p:spPr bwMode="auto">
            <a:xfrm>
              <a:off x="3308946" y="5353110"/>
              <a:ext cx="416515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800" baseline="-25000">
                  <a:solidFill>
                    <a:schemeClr val="tx1"/>
                  </a:solidFill>
                  <a:ea typeface="新細明體" pitchFamily="18" charset="-120"/>
                </a:rPr>
                <a:t>2</a:t>
              </a:r>
              <a:endParaRPr kumimoji="1"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1368" name="Text Box 314"/>
            <p:cNvSpPr txBox="1">
              <a:spLocks noChangeArrowheads="1"/>
            </p:cNvSpPr>
            <p:nvPr/>
          </p:nvSpPr>
          <p:spPr bwMode="auto">
            <a:xfrm>
              <a:off x="5916613" y="4814887"/>
              <a:ext cx="412750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  <p:sp>
          <p:nvSpPr>
            <p:cNvPr id="11369" name="Text Box 184"/>
            <p:cNvSpPr txBox="1">
              <a:spLocks noChangeArrowheads="1"/>
            </p:cNvSpPr>
            <p:nvPr/>
          </p:nvSpPr>
          <p:spPr bwMode="auto">
            <a:xfrm>
              <a:off x="4882655" y="5334000"/>
              <a:ext cx="416515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800" baseline="-25000">
                  <a:solidFill>
                    <a:schemeClr val="tx1"/>
                  </a:solidFill>
                  <a:ea typeface="新細明體" pitchFamily="18" charset="-120"/>
                </a:rPr>
                <a:t>3</a:t>
              </a:r>
              <a:endParaRPr kumimoji="1" lang="en-US" altLang="zh-TW" sz="1800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1370" name="Text Box 184"/>
            <p:cNvSpPr txBox="1">
              <a:spLocks noChangeArrowheads="1"/>
            </p:cNvSpPr>
            <p:nvPr/>
          </p:nvSpPr>
          <p:spPr bwMode="auto">
            <a:xfrm>
              <a:off x="6814642" y="5353110"/>
              <a:ext cx="444850" cy="4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</a:rPr>
                <a:t>S</a:t>
              </a:r>
              <a:r>
                <a:rPr kumimoji="1" lang="en-US" altLang="zh-TW" sz="1800" i="1" baseline="-25000">
                  <a:solidFill>
                    <a:schemeClr val="tx1"/>
                  </a:solidFill>
                  <a:ea typeface="新細明體" pitchFamily="18" charset="-120"/>
                </a:rPr>
                <a:t>N</a:t>
              </a:r>
              <a:endParaRPr kumimoji="1" lang="en-US" altLang="zh-TW" sz="1800" i="1">
                <a:solidFill>
                  <a:schemeClr val="tx1"/>
                </a:solidFill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11270" name="Group 1"/>
          <p:cNvGrpSpPr>
            <a:grpSpLocks noChangeAspect="1"/>
          </p:cNvGrpSpPr>
          <p:nvPr/>
        </p:nvGrpSpPr>
        <p:grpSpPr bwMode="auto">
          <a:xfrm>
            <a:off x="719138" y="3375025"/>
            <a:ext cx="7907337" cy="2538413"/>
            <a:chOff x="351079" y="3019842"/>
            <a:chExt cx="8548688" cy="2743200"/>
          </a:xfrm>
        </p:grpSpPr>
        <p:sp>
          <p:nvSpPr>
            <p:cNvPr id="11271" name="Line 285"/>
            <p:cNvSpPr>
              <a:spLocks noChangeShapeType="1"/>
            </p:cNvSpPr>
            <p:nvPr/>
          </p:nvSpPr>
          <p:spPr bwMode="auto">
            <a:xfrm>
              <a:off x="395529" y="3548896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2" name="Line 286"/>
            <p:cNvSpPr>
              <a:spLocks noChangeShapeType="1"/>
            </p:cNvSpPr>
            <p:nvPr/>
          </p:nvSpPr>
          <p:spPr bwMode="auto">
            <a:xfrm>
              <a:off x="1352791" y="3346867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3" name="Line 287"/>
            <p:cNvSpPr>
              <a:spLocks noChangeShapeType="1"/>
            </p:cNvSpPr>
            <p:nvPr/>
          </p:nvSpPr>
          <p:spPr bwMode="auto">
            <a:xfrm>
              <a:off x="1692516" y="33468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4" name="Line 288"/>
            <p:cNvSpPr>
              <a:spLocks noChangeShapeType="1"/>
            </p:cNvSpPr>
            <p:nvPr/>
          </p:nvSpPr>
          <p:spPr bwMode="auto">
            <a:xfrm>
              <a:off x="1352791" y="3731042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5" name="Line 289"/>
            <p:cNvSpPr>
              <a:spLocks noChangeShapeType="1"/>
            </p:cNvSpPr>
            <p:nvPr/>
          </p:nvSpPr>
          <p:spPr bwMode="auto">
            <a:xfrm>
              <a:off x="1578216" y="33468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6" name="Line 290"/>
            <p:cNvSpPr>
              <a:spLocks noChangeShapeType="1"/>
            </p:cNvSpPr>
            <p:nvPr/>
          </p:nvSpPr>
          <p:spPr bwMode="auto">
            <a:xfrm>
              <a:off x="1465504" y="33468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77" name="Oval 291"/>
            <p:cNvSpPr>
              <a:spLocks noChangeArrowheads="1"/>
            </p:cNvSpPr>
            <p:nvPr/>
          </p:nvSpPr>
          <p:spPr bwMode="auto">
            <a:xfrm>
              <a:off x="1805229" y="3272255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11278" name="Text Box 292"/>
            <p:cNvSpPr txBox="1">
              <a:spLocks noChangeArrowheads="1"/>
            </p:cNvSpPr>
            <p:nvPr/>
          </p:nvSpPr>
          <p:spPr bwMode="auto">
            <a:xfrm>
              <a:off x="351079" y="3120271"/>
              <a:ext cx="903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1800" i="1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a</a:t>
              </a:r>
              <a:r>
                <a:rPr kumimoji="1" lang="en-US" altLang="zh-TW" sz="18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  <a:r>
                <a:rPr kumimoji="1" lang="en-US" altLang="zh-TW" sz="18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graphicFrame>
          <p:nvGraphicFramePr>
            <p:cNvPr id="11279" name="Object 12"/>
            <p:cNvGraphicFramePr>
              <a:graphicFrameLocks noChangeAspect="1"/>
            </p:cNvGraphicFramePr>
            <p:nvPr/>
          </p:nvGraphicFramePr>
          <p:xfrm>
            <a:off x="1301992" y="3019842"/>
            <a:ext cx="403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0" name="Equation" r:id="rId4" imgW="317225" imgH="241091" progId="Equation.DSMT4">
                    <p:embed/>
                  </p:oleObj>
                </mc:Choice>
                <mc:Fallback>
                  <p:oleObj name="Equation" r:id="rId4" imgW="317225" imgH="241091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1992" y="3019842"/>
                          <a:ext cx="403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0" name="Line 322"/>
            <p:cNvSpPr>
              <a:spLocks noChangeShapeType="1"/>
            </p:cNvSpPr>
            <p:nvPr/>
          </p:nvSpPr>
          <p:spPr bwMode="auto">
            <a:xfrm>
              <a:off x="2497379" y="3548896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1" name="Line 285"/>
            <p:cNvSpPr>
              <a:spLocks noChangeShapeType="1"/>
            </p:cNvSpPr>
            <p:nvPr/>
          </p:nvSpPr>
          <p:spPr bwMode="auto">
            <a:xfrm>
              <a:off x="395529" y="4539496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2" name="Line 286"/>
            <p:cNvSpPr>
              <a:spLocks noChangeShapeType="1"/>
            </p:cNvSpPr>
            <p:nvPr/>
          </p:nvSpPr>
          <p:spPr bwMode="auto">
            <a:xfrm>
              <a:off x="1352791" y="4337467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3" name="Line 287"/>
            <p:cNvSpPr>
              <a:spLocks noChangeShapeType="1"/>
            </p:cNvSpPr>
            <p:nvPr/>
          </p:nvSpPr>
          <p:spPr bwMode="auto">
            <a:xfrm>
              <a:off x="1692516" y="43374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4" name="Line 288"/>
            <p:cNvSpPr>
              <a:spLocks noChangeShapeType="1"/>
            </p:cNvSpPr>
            <p:nvPr/>
          </p:nvSpPr>
          <p:spPr bwMode="auto">
            <a:xfrm>
              <a:off x="1352791" y="4721642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5" name="Line 289"/>
            <p:cNvSpPr>
              <a:spLocks noChangeShapeType="1"/>
            </p:cNvSpPr>
            <p:nvPr/>
          </p:nvSpPr>
          <p:spPr bwMode="auto">
            <a:xfrm>
              <a:off x="1578216" y="43374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86" name="Line 290"/>
            <p:cNvSpPr>
              <a:spLocks noChangeShapeType="1"/>
            </p:cNvSpPr>
            <p:nvPr/>
          </p:nvSpPr>
          <p:spPr bwMode="auto">
            <a:xfrm>
              <a:off x="1465504" y="4337467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20" name="Oval 291"/>
            <p:cNvSpPr>
              <a:spLocks noChangeArrowheads="1"/>
            </p:cNvSpPr>
            <p:nvPr/>
          </p:nvSpPr>
          <p:spPr bwMode="auto">
            <a:xfrm>
              <a:off x="1804750" y="4263632"/>
              <a:ext cx="526892" cy="5318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600" i="1" dirty="0">
                  <a:latin typeface="+mj-lt"/>
                </a:rPr>
                <a:t>BN</a:t>
              </a:r>
              <a:r>
                <a:rPr lang="en-US" altLang="zh-TW" sz="1600" baseline="-25000" dirty="0">
                  <a:latin typeface="+mj-lt"/>
                </a:rPr>
                <a:t>1</a:t>
              </a:r>
            </a:p>
          </p:txBody>
        </p:sp>
        <p:sp>
          <p:nvSpPr>
            <p:cNvPr id="11288" name="Text Box 292"/>
            <p:cNvSpPr txBox="1">
              <a:spLocks noChangeArrowheads="1"/>
            </p:cNvSpPr>
            <p:nvPr/>
          </p:nvSpPr>
          <p:spPr bwMode="auto">
            <a:xfrm>
              <a:off x="351079" y="4110871"/>
              <a:ext cx="903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1800" i="1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a</a:t>
              </a:r>
              <a:r>
                <a:rPr kumimoji="1" lang="en-US" altLang="zh-TW" sz="18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  <a:r>
                <a:rPr kumimoji="1" lang="en-US" altLang="zh-TW" sz="18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graphicFrame>
          <p:nvGraphicFramePr>
            <p:cNvPr id="11289" name="Object 13"/>
            <p:cNvGraphicFramePr>
              <a:graphicFrameLocks noChangeAspect="1"/>
            </p:cNvGraphicFramePr>
            <p:nvPr/>
          </p:nvGraphicFramePr>
          <p:xfrm>
            <a:off x="1301992" y="4010442"/>
            <a:ext cx="403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1" name="Equation" r:id="rId6" imgW="317225" imgH="241091" progId="Equation.DSMT4">
                    <p:embed/>
                  </p:oleObj>
                </mc:Choice>
                <mc:Fallback>
                  <p:oleObj name="Equation" r:id="rId6" imgW="317225" imgH="241091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1992" y="4010442"/>
                          <a:ext cx="403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0" name="Line 322"/>
            <p:cNvSpPr>
              <a:spLocks noChangeShapeType="1"/>
            </p:cNvSpPr>
            <p:nvPr/>
          </p:nvSpPr>
          <p:spPr bwMode="auto">
            <a:xfrm>
              <a:off x="2497379" y="4539496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1" name="Line 285"/>
            <p:cNvSpPr>
              <a:spLocks noChangeShapeType="1"/>
            </p:cNvSpPr>
            <p:nvPr/>
          </p:nvSpPr>
          <p:spPr bwMode="auto">
            <a:xfrm>
              <a:off x="395529" y="5506284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2" name="Line 286"/>
            <p:cNvSpPr>
              <a:spLocks noChangeShapeType="1"/>
            </p:cNvSpPr>
            <p:nvPr/>
          </p:nvSpPr>
          <p:spPr bwMode="auto">
            <a:xfrm>
              <a:off x="1352791" y="530425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3" name="Line 287"/>
            <p:cNvSpPr>
              <a:spLocks noChangeShapeType="1"/>
            </p:cNvSpPr>
            <p:nvPr/>
          </p:nvSpPr>
          <p:spPr bwMode="auto">
            <a:xfrm>
              <a:off x="1692516" y="530425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4" name="Line 288"/>
            <p:cNvSpPr>
              <a:spLocks noChangeShapeType="1"/>
            </p:cNvSpPr>
            <p:nvPr/>
          </p:nvSpPr>
          <p:spPr bwMode="auto">
            <a:xfrm>
              <a:off x="1352791" y="5688430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5" name="Line 289"/>
            <p:cNvSpPr>
              <a:spLocks noChangeShapeType="1"/>
            </p:cNvSpPr>
            <p:nvPr/>
          </p:nvSpPr>
          <p:spPr bwMode="auto">
            <a:xfrm>
              <a:off x="1578216" y="530425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6" name="Line 290"/>
            <p:cNvSpPr>
              <a:spLocks noChangeShapeType="1"/>
            </p:cNvSpPr>
            <p:nvPr/>
          </p:nvSpPr>
          <p:spPr bwMode="auto">
            <a:xfrm>
              <a:off x="1465504" y="530425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297" name="Oval 291"/>
            <p:cNvSpPr>
              <a:spLocks noChangeArrowheads="1"/>
            </p:cNvSpPr>
            <p:nvPr/>
          </p:nvSpPr>
          <p:spPr bwMode="auto">
            <a:xfrm>
              <a:off x="1805229" y="5229642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N</a:t>
              </a:r>
            </a:p>
          </p:txBody>
        </p:sp>
        <p:sp>
          <p:nvSpPr>
            <p:cNvPr id="11298" name="Text Box 292"/>
            <p:cNvSpPr txBox="1">
              <a:spLocks noChangeArrowheads="1"/>
            </p:cNvSpPr>
            <p:nvPr/>
          </p:nvSpPr>
          <p:spPr bwMode="auto">
            <a:xfrm>
              <a:off x="351079" y="5077659"/>
              <a:ext cx="903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1800" i="1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a</a:t>
              </a:r>
              <a:r>
                <a:rPr kumimoji="1" lang="en-US" altLang="zh-TW" sz="18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  <a:r>
                <a:rPr kumimoji="1" lang="en-US" altLang="zh-TW" sz="18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graphicFrame>
          <p:nvGraphicFramePr>
            <p:cNvPr id="11299" name="Object 14"/>
            <p:cNvGraphicFramePr>
              <a:graphicFrameLocks noChangeAspect="1"/>
            </p:cNvGraphicFramePr>
            <p:nvPr/>
          </p:nvGraphicFramePr>
          <p:xfrm>
            <a:off x="1301992" y="4977230"/>
            <a:ext cx="4032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2" name="Equation" r:id="rId8" imgW="317225" imgH="241091" progId="Equation.DSMT4">
                    <p:embed/>
                  </p:oleObj>
                </mc:Choice>
                <mc:Fallback>
                  <p:oleObj name="Equation" r:id="rId8" imgW="317225" imgH="241091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1992" y="4977230"/>
                          <a:ext cx="4032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0" name="Line 322"/>
            <p:cNvSpPr>
              <a:spLocks noChangeShapeType="1"/>
            </p:cNvSpPr>
            <p:nvPr/>
          </p:nvSpPr>
          <p:spPr bwMode="auto">
            <a:xfrm>
              <a:off x="2497379" y="5506284"/>
              <a:ext cx="520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1" name="Text Box 323"/>
            <p:cNvSpPr txBox="1">
              <a:spLocks noChangeArrowheads="1"/>
            </p:cNvSpPr>
            <p:nvPr/>
          </p:nvSpPr>
          <p:spPr bwMode="auto">
            <a:xfrm rot="5400000">
              <a:off x="1942547" y="3881061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  <p:sp>
          <p:nvSpPr>
            <p:cNvPr id="11302" name="Text Box 323"/>
            <p:cNvSpPr txBox="1">
              <a:spLocks noChangeArrowheads="1"/>
            </p:cNvSpPr>
            <p:nvPr/>
          </p:nvSpPr>
          <p:spPr bwMode="auto">
            <a:xfrm rot="5400000">
              <a:off x="1942547" y="4839910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  <p:sp>
          <p:nvSpPr>
            <p:cNvPr id="11303" name="Line 285"/>
            <p:cNvSpPr>
              <a:spLocks noChangeShapeType="1"/>
            </p:cNvSpPr>
            <p:nvPr/>
          </p:nvSpPr>
          <p:spPr bwMode="auto">
            <a:xfrm>
              <a:off x="3551479" y="4531141"/>
              <a:ext cx="706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4" name="Line 286"/>
            <p:cNvSpPr>
              <a:spLocks noChangeShapeType="1"/>
            </p:cNvSpPr>
            <p:nvPr/>
          </p:nvSpPr>
          <p:spPr bwMode="auto">
            <a:xfrm>
              <a:off x="4345230" y="4329530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5" name="Line 287"/>
            <p:cNvSpPr>
              <a:spLocks noChangeShapeType="1"/>
            </p:cNvSpPr>
            <p:nvPr/>
          </p:nvSpPr>
          <p:spPr bwMode="auto">
            <a:xfrm>
              <a:off x="4684955" y="4329530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6" name="Line 288"/>
            <p:cNvSpPr>
              <a:spLocks noChangeShapeType="1"/>
            </p:cNvSpPr>
            <p:nvPr/>
          </p:nvSpPr>
          <p:spPr bwMode="auto">
            <a:xfrm>
              <a:off x="4345230" y="4713704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7" name="Line 289"/>
            <p:cNvSpPr>
              <a:spLocks noChangeShapeType="1"/>
            </p:cNvSpPr>
            <p:nvPr/>
          </p:nvSpPr>
          <p:spPr bwMode="auto">
            <a:xfrm>
              <a:off x="4570655" y="4329530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8" name="Line 290"/>
            <p:cNvSpPr>
              <a:spLocks noChangeShapeType="1"/>
            </p:cNvSpPr>
            <p:nvPr/>
          </p:nvSpPr>
          <p:spPr bwMode="auto">
            <a:xfrm>
              <a:off x="4457942" y="4329530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09" name="Oval 291"/>
            <p:cNvSpPr>
              <a:spLocks noChangeArrowheads="1"/>
            </p:cNvSpPr>
            <p:nvPr/>
          </p:nvSpPr>
          <p:spPr bwMode="auto">
            <a:xfrm>
              <a:off x="4759567" y="4254917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11310" name="Text Box 292"/>
            <p:cNvSpPr txBox="1">
              <a:spLocks noChangeArrowheads="1"/>
            </p:cNvSpPr>
            <p:nvPr/>
          </p:nvSpPr>
          <p:spPr bwMode="auto">
            <a:xfrm>
              <a:off x="3475279" y="4102517"/>
              <a:ext cx="903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(</a:t>
              </a:r>
              <a:r>
                <a:rPr kumimoji="1" lang="en-US" altLang="zh-TW" sz="1800" i="1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l</a:t>
              </a:r>
              <a:r>
                <a:rPr kumimoji="1" lang="en-US" altLang="zh-TW" sz="1800">
                  <a:solidFill>
                    <a:schemeClr val="tx1"/>
                  </a:solidFill>
                  <a:latin typeface="Symbol" pitchFamily="18" charset="2"/>
                  <a:ea typeface="新細明體" pitchFamily="18" charset="-120"/>
                  <a:cs typeface="Arial" charset="0"/>
                </a:rPr>
                <a:t>, </a:t>
              </a:r>
              <a:r>
                <a:rPr kumimoji="1" lang="en-US" altLang="zh-TW" sz="1800" i="1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c</a:t>
              </a:r>
              <a:r>
                <a:rPr kumimoji="1" lang="en-US" altLang="zh-TW" sz="1800" i="1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a</a:t>
              </a:r>
              <a:r>
                <a:rPr kumimoji="1" lang="en-US" altLang="zh-TW" sz="18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  <a:r>
                <a:rPr kumimoji="1" lang="en-US" altLang="zh-TW" sz="1800">
                  <a:solidFill>
                    <a:schemeClr val="tx1"/>
                  </a:solidFill>
                  <a:ea typeface="新細明體" pitchFamily="18" charset="-120"/>
                  <a:cs typeface="Arial" charset="0"/>
                </a:rPr>
                <a:t>) </a:t>
              </a:r>
            </a:p>
          </p:txBody>
        </p:sp>
        <p:sp>
          <p:nvSpPr>
            <p:cNvPr id="11311" name="Line 304"/>
            <p:cNvSpPr>
              <a:spLocks noChangeShapeType="1"/>
            </p:cNvSpPr>
            <p:nvPr/>
          </p:nvSpPr>
          <p:spPr bwMode="auto">
            <a:xfrm>
              <a:off x="5959717" y="433270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2" name="Line 305"/>
            <p:cNvSpPr>
              <a:spLocks noChangeShapeType="1"/>
            </p:cNvSpPr>
            <p:nvPr/>
          </p:nvSpPr>
          <p:spPr bwMode="auto">
            <a:xfrm>
              <a:off x="6299442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3" name="Line 306"/>
            <p:cNvSpPr>
              <a:spLocks noChangeShapeType="1"/>
            </p:cNvSpPr>
            <p:nvPr/>
          </p:nvSpPr>
          <p:spPr bwMode="auto">
            <a:xfrm>
              <a:off x="5959717" y="4716879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4" name="Line 307"/>
            <p:cNvSpPr>
              <a:spLocks noChangeShapeType="1"/>
            </p:cNvSpPr>
            <p:nvPr/>
          </p:nvSpPr>
          <p:spPr bwMode="auto">
            <a:xfrm>
              <a:off x="6185142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5" name="Line 308"/>
            <p:cNvSpPr>
              <a:spLocks noChangeShapeType="1"/>
            </p:cNvSpPr>
            <p:nvPr/>
          </p:nvSpPr>
          <p:spPr bwMode="auto">
            <a:xfrm>
              <a:off x="6072430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6" name="Oval 309"/>
            <p:cNvSpPr>
              <a:spLocks noChangeArrowheads="1"/>
            </p:cNvSpPr>
            <p:nvPr/>
          </p:nvSpPr>
          <p:spPr bwMode="auto">
            <a:xfrm>
              <a:off x="6353417" y="4258092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BN</a:t>
              </a:r>
              <a:r>
                <a:rPr kumimoji="1" lang="en-US" altLang="zh-TW" sz="1600" i="1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k</a:t>
              </a:r>
            </a:p>
          </p:txBody>
        </p:sp>
        <p:sp>
          <p:nvSpPr>
            <p:cNvPr id="11317" name="Text Box 314"/>
            <p:cNvSpPr txBox="1">
              <a:spLocks noChangeArrowheads="1"/>
            </p:cNvSpPr>
            <p:nvPr/>
          </p:nvSpPr>
          <p:spPr bwMode="auto">
            <a:xfrm>
              <a:off x="5635867" y="4315242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  <p:sp>
          <p:nvSpPr>
            <p:cNvPr id="11318" name="Line 315"/>
            <p:cNvSpPr>
              <a:spLocks noChangeShapeType="1"/>
            </p:cNvSpPr>
            <p:nvPr/>
          </p:nvSpPr>
          <p:spPr bwMode="auto">
            <a:xfrm>
              <a:off x="7586905" y="4332705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19" name="Line 316"/>
            <p:cNvSpPr>
              <a:spLocks noChangeShapeType="1"/>
            </p:cNvSpPr>
            <p:nvPr/>
          </p:nvSpPr>
          <p:spPr bwMode="auto">
            <a:xfrm>
              <a:off x="7926630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20" name="Line 317"/>
            <p:cNvSpPr>
              <a:spLocks noChangeShapeType="1"/>
            </p:cNvSpPr>
            <p:nvPr/>
          </p:nvSpPr>
          <p:spPr bwMode="auto">
            <a:xfrm>
              <a:off x="7586905" y="4716879"/>
              <a:ext cx="33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21" name="Line 318"/>
            <p:cNvSpPr>
              <a:spLocks noChangeShapeType="1"/>
            </p:cNvSpPr>
            <p:nvPr/>
          </p:nvSpPr>
          <p:spPr bwMode="auto">
            <a:xfrm>
              <a:off x="7812330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22" name="Line 319"/>
            <p:cNvSpPr>
              <a:spLocks noChangeShapeType="1"/>
            </p:cNvSpPr>
            <p:nvPr/>
          </p:nvSpPr>
          <p:spPr bwMode="auto">
            <a:xfrm>
              <a:off x="7699618" y="4332705"/>
              <a:ext cx="0" cy="38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323" name="Oval 320"/>
            <p:cNvSpPr>
              <a:spLocks noChangeArrowheads="1"/>
            </p:cNvSpPr>
            <p:nvPr/>
          </p:nvSpPr>
          <p:spPr bwMode="auto">
            <a:xfrm>
              <a:off x="8012355" y="4258092"/>
              <a:ext cx="52705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1" lang="en-US" altLang="zh-TW" sz="1600" i="1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BN</a:t>
              </a:r>
              <a:r>
                <a:rPr kumimoji="1" lang="en-US" altLang="zh-TW" sz="1600" baseline="-250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1</a:t>
              </a:r>
            </a:p>
          </p:txBody>
        </p:sp>
        <p:sp>
          <p:nvSpPr>
            <p:cNvPr id="11324" name="Line 322"/>
            <p:cNvSpPr>
              <a:spLocks noChangeShapeType="1"/>
            </p:cNvSpPr>
            <p:nvPr/>
          </p:nvSpPr>
          <p:spPr bwMode="auto">
            <a:xfrm>
              <a:off x="8639417" y="4543841"/>
              <a:ext cx="26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graphicFrame>
          <p:nvGraphicFramePr>
            <p:cNvPr id="11325" name="Object 3"/>
            <p:cNvGraphicFramePr>
              <a:graphicFrameLocks noChangeAspect="1"/>
            </p:cNvGraphicFramePr>
            <p:nvPr/>
          </p:nvGraphicFramePr>
          <p:xfrm>
            <a:off x="4354754" y="3846930"/>
            <a:ext cx="32226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3" name="Equation" r:id="rId10" imgW="253890" imgH="228501" progId="Equation.DSMT4">
                    <p:embed/>
                  </p:oleObj>
                </mc:Choice>
                <mc:Fallback>
                  <p:oleObj name="Equation" r:id="rId10" imgW="253890" imgH="228501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754" y="3846930"/>
                          <a:ext cx="322263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6" name="Line 322"/>
            <p:cNvSpPr>
              <a:spLocks noChangeShapeType="1"/>
            </p:cNvSpPr>
            <p:nvPr/>
          </p:nvSpPr>
          <p:spPr bwMode="auto">
            <a:xfrm>
              <a:off x="5362817" y="454384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graphicFrame>
          <p:nvGraphicFramePr>
            <p:cNvPr id="11327" name="Object 11"/>
            <p:cNvGraphicFramePr>
              <a:graphicFrameLocks noChangeAspect="1"/>
            </p:cNvGraphicFramePr>
            <p:nvPr/>
          </p:nvGraphicFramePr>
          <p:xfrm>
            <a:off x="7009054" y="3791367"/>
            <a:ext cx="14954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4" name="Equation" r:id="rId12" imgW="1180588" imgH="291973" progId="Equation.DSMT4">
                    <p:embed/>
                  </p:oleObj>
                </mc:Choice>
                <mc:Fallback>
                  <p:oleObj name="Equation" r:id="rId12" imgW="1180588" imgH="29197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9054" y="3791367"/>
                          <a:ext cx="14954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8" name="Object 11"/>
            <p:cNvGraphicFramePr>
              <a:graphicFrameLocks noChangeAspect="1"/>
            </p:cNvGraphicFramePr>
            <p:nvPr/>
          </p:nvGraphicFramePr>
          <p:xfrm>
            <a:off x="5325655" y="3781842"/>
            <a:ext cx="1530350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5" name="Equation" r:id="rId14" imgW="1206500" imgH="292100" progId="Equation.DSMT4">
                    <p:embed/>
                  </p:oleObj>
                </mc:Choice>
                <mc:Fallback>
                  <p:oleObj name="Equation" r:id="rId14" imgW="1206500" imgH="292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5655" y="3781842"/>
                          <a:ext cx="1530350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9" name="Text Box 314"/>
            <p:cNvSpPr txBox="1">
              <a:spLocks noChangeArrowheads="1"/>
            </p:cNvSpPr>
            <p:nvPr/>
          </p:nvSpPr>
          <p:spPr bwMode="auto">
            <a:xfrm>
              <a:off x="7250355" y="4315242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Arial" charset="0"/>
                </a:rPr>
                <a:t>…</a:t>
              </a:r>
            </a:p>
          </p:txBody>
        </p:sp>
        <p:sp>
          <p:nvSpPr>
            <p:cNvPr id="11330" name="Line 322"/>
            <p:cNvSpPr>
              <a:spLocks noChangeShapeType="1"/>
            </p:cNvSpPr>
            <p:nvPr/>
          </p:nvSpPr>
          <p:spPr bwMode="auto">
            <a:xfrm>
              <a:off x="6963017" y="454384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graphicFrame>
          <p:nvGraphicFramePr>
            <p:cNvPr id="11331" name="Object 163"/>
            <p:cNvGraphicFramePr>
              <a:graphicFrameLocks noChangeAspect="1"/>
            </p:cNvGraphicFramePr>
            <p:nvPr/>
          </p:nvGraphicFramePr>
          <p:xfrm>
            <a:off x="7618413" y="4876800"/>
            <a:ext cx="48260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6" name="Equation" r:id="rId16" imgW="380835" imgH="253890" progId="Equation.DSMT4">
                    <p:embed/>
                  </p:oleObj>
                </mc:Choice>
                <mc:Fallback>
                  <p:oleObj name="Equation" r:id="rId16" imgW="380835" imgH="253890" progId="Equation.DSMT4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8413" y="4876800"/>
                          <a:ext cx="48260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32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4946510"/>
                </p:ext>
              </p:extLst>
            </p:nvPr>
          </p:nvGraphicFramePr>
          <p:xfrm>
            <a:off x="6112562" y="4925843"/>
            <a:ext cx="161328" cy="22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7"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0" name="Object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2562" y="4925843"/>
                          <a:ext cx="161328" cy="22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33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9893827"/>
                </p:ext>
              </p:extLst>
            </p:nvPr>
          </p:nvGraphicFramePr>
          <p:xfrm>
            <a:off x="4464952" y="4920696"/>
            <a:ext cx="161328" cy="228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8"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0" name="Object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952" y="4920696"/>
                          <a:ext cx="161328" cy="228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4" name="Rectangle 75"/>
            <p:cNvSpPr>
              <a:spLocks noChangeArrowheads="1"/>
            </p:cNvSpPr>
            <p:nvPr/>
          </p:nvSpPr>
          <p:spPr bwMode="auto">
            <a:xfrm>
              <a:off x="4257917" y="3272255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1600" u="sng">
                  <a:solidFill>
                    <a:schemeClr val="tx1"/>
                  </a:solidFill>
                  <a:ea typeface="新細明體" pitchFamily="18" charset="-120"/>
                </a:rPr>
                <a:t>Actual queue times</a:t>
              </a:r>
              <a:endParaRPr kumimoji="1" lang="en-US" altLang="en-US" sz="1600" u="sng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1335" name="Rectangle 75"/>
            <p:cNvSpPr>
              <a:spLocks noChangeArrowheads="1"/>
            </p:cNvSpPr>
            <p:nvPr/>
          </p:nvSpPr>
          <p:spPr bwMode="auto">
            <a:xfrm>
              <a:off x="4343400" y="5257800"/>
              <a:ext cx="22765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1600" u="sng">
                  <a:solidFill>
                    <a:schemeClr val="tx1"/>
                  </a:solidFill>
                  <a:ea typeface="新細明體" pitchFamily="18" charset="-120"/>
                </a:rPr>
                <a:t>Contribution queue times</a:t>
              </a:r>
              <a:endParaRPr kumimoji="1" lang="en-US" altLang="en-US" sz="1600" u="sng">
                <a:solidFill>
                  <a:schemeClr val="tx1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31750"/>
            <a:ext cx="9110662" cy="1143000"/>
          </a:xfrm>
        </p:spPr>
        <p:txBody>
          <a:bodyPr/>
          <a:lstStyle/>
          <a:p>
            <a:pPr algn="ctr"/>
            <a:r>
              <a:rPr lang="en-US" altLang="zh-TW" i="1" smtClean="0">
                <a:ea typeface="新細明體" pitchFamily="18" charset="-120"/>
              </a:rPr>
              <a:t>General Situation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0638"/>
            <a:ext cx="8804275" cy="4800600"/>
          </a:xfrm>
          <a:noFill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In general, contribution queue time can be obtained through the concept of intrinsic ratios.</a:t>
            </a:r>
            <a:endParaRPr lang="en-US" altLang="zh-TW" i="1" smtClean="0">
              <a:ea typeface="新細明體" pitchFamily="18" charset="-120"/>
            </a:endParaRPr>
          </a:p>
          <a:p>
            <a:pPr lvl="1"/>
            <a:endParaRPr lang="en-US" altLang="zh-TW" i="1" smtClean="0">
              <a:ea typeface="新細明體" pitchFamily="18" charset="-120"/>
            </a:endParaRPr>
          </a:p>
          <a:p>
            <a:pPr lvl="1"/>
            <a:endParaRPr lang="en-US" altLang="zh-TW" i="1" smtClean="0">
              <a:ea typeface="新細明體" pitchFamily="18" charset="-120"/>
            </a:endParaRPr>
          </a:p>
          <a:p>
            <a:pPr lvl="1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B2F7DB-FC53-4948-9244-ED98E4679EEA}" type="slidenum">
              <a:rPr lang="zh-TW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>
              <a:solidFill>
                <a:schemeClr val="tx1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263"/>
            <a:ext cx="915511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067050"/>
            <a:ext cx="652621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Jul 05">
  <a:themeElements>
    <a:clrScheme name="Powerpoint Template Jul 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Jul 05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Jul 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Jul 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Jul 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Jul 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Jul 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Jul 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Jul 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2066</TotalTime>
  <Words>1155</Words>
  <Application>Microsoft Office PowerPoint</Application>
  <PresentationFormat>On-screen Show (4:3)</PresentationFormat>
  <Paragraphs>400</Paragraphs>
  <Slides>31</Slides>
  <Notes>19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Powerpoint Template Jul 05</vt:lpstr>
      <vt:lpstr>Equation</vt:lpstr>
      <vt:lpstr>Worksheet</vt:lpstr>
      <vt:lpstr>Bitmap Image</vt:lpstr>
      <vt:lpstr>The Best Duo 2014 - 2015</vt:lpstr>
      <vt:lpstr>Unlucky Days</vt:lpstr>
      <vt:lpstr>Soccer Teams vs. Queueing Networks</vt:lpstr>
      <vt:lpstr> Dependence among Single Queues in Series</vt:lpstr>
      <vt:lpstr>Dependence in Queueing Networks</vt:lpstr>
      <vt:lpstr>Reduction Method</vt:lpstr>
      <vt:lpstr>Jackson Network</vt:lpstr>
      <vt:lpstr>ASIA and Fully Coupled Systems</vt:lpstr>
      <vt:lpstr>General Situation</vt:lpstr>
      <vt:lpstr>Contribution Queue Time</vt:lpstr>
      <vt:lpstr>Dependence in Tandem Queues</vt:lpstr>
      <vt:lpstr>Case study: Diffusion on Bottlenecks</vt:lpstr>
      <vt:lpstr>Diffusion on Bottlenecks – First 2 Stations</vt:lpstr>
      <vt:lpstr>Diffusion on Bottlenecks – First 3 Stations</vt:lpstr>
      <vt:lpstr>Diffusion on Bottlenecks – All 5 Stations</vt:lpstr>
      <vt:lpstr>Block on Bottlenecks – All 5 Stations</vt:lpstr>
      <vt:lpstr>Second Moment Result on TOC</vt:lpstr>
      <vt:lpstr>Second Moment Result on TOC</vt:lpstr>
      <vt:lpstr>Summary</vt:lpstr>
      <vt:lpstr>Thank you </vt:lpstr>
      <vt:lpstr>Defense Acquisition Program</vt:lpstr>
      <vt:lpstr>Approximate Model for System Cycle Time</vt:lpstr>
      <vt:lpstr>Regression Results</vt:lpstr>
      <vt:lpstr>Model for Multiple-Server Stations</vt:lpstr>
      <vt:lpstr>System with Multiple Servers</vt:lpstr>
      <vt:lpstr>The Intrinsic Gap and Intrinsic Ratio</vt:lpstr>
      <vt:lpstr>Structures of STQB</vt:lpstr>
      <vt:lpstr>Simulation: Near-Linearity of the IR  in STQB</vt:lpstr>
      <vt:lpstr>Robustness &amp; Heavy Traffic Property in STQB</vt:lpstr>
      <vt:lpstr>Two Important Properties of STQB</vt:lpstr>
      <vt:lpstr>Approximate Model for STQB</vt:lpstr>
    </vt:vector>
  </TitlesOfParts>
  <Company>Saipem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SSP000126</dc:creator>
  <cp:lastModifiedBy>unknown</cp:lastModifiedBy>
  <cp:revision>308</cp:revision>
  <dcterms:created xsi:type="dcterms:W3CDTF">2010-10-01T07:53:40Z</dcterms:created>
  <dcterms:modified xsi:type="dcterms:W3CDTF">2015-06-05T08:39:00Z</dcterms:modified>
</cp:coreProperties>
</file>